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35"/>
  </p:notesMasterIdLst>
  <p:sldIdLst>
    <p:sldId id="256" r:id="rId2"/>
    <p:sldId id="298" r:id="rId3"/>
    <p:sldId id="323" r:id="rId4"/>
    <p:sldId id="295" r:id="rId5"/>
    <p:sldId id="296" r:id="rId6"/>
    <p:sldId id="297" r:id="rId7"/>
    <p:sldId id="300" r:id="rId8"/>
    <p:sldId id="281" r:id="rId9"/>
    <p:sldId id="282" r:id="rId10"/>
    <p:sldId id="299" r:id="rId11"/>
    <p:sldId id="286" r:id="rId12"/>
    <p:sldId id="287" r:id="rId13"/>
    <p:sldId id="288" r:id="rId14"/>
    <p:sldId id="289" r:id="rId15"/>
    <p:sldId id="302" r:id="rId16"/>
    <p:sldId id="293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2" r:id="rId26"/>
    <p:sldId id="313" r:id="rId27"/>
    <p:sldId id="314" r:id="rId28"/>
    <p:sldId id="316" r:id="rId29"/>
    <p:sldId id="317" r:id="rId30"/>
    <p:sldId id="318" r:id="rId31"/>
    <p:sldId id="319" r:id="rId32"/>
    <p:sldId id="321" r:id="rId33"/>
    <p:sldId id="322" r:id="rId34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327" autoAdjust="0"/>
    <p:restoredTop sz="96283" autoAdjust="0"/>
  </p:normalViewPr>
  <p:slideViewPr>
    <p:cSldViewPr>
      <p:cViewPr varScale="1">
        <p:scale>
          <a:sx n="107" d="100"/>
          <a:sy n="107" d="100"/>
        </p:scale>
        <p:origin x="13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тыс.рублей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398272227784936"/>
          <c:y val="0.12404659123789423"/>
          <c:w val="0.85273521714146694"/>
          <c:h val="0.58890955568226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489141.9</c:v>
                </c:pt>
                <c:pt idx="1">
                  <c:v>544050.80000000005</c:v>
                </c:pt>
                <c:pt idx="2" formatCode="General">
                  <c:v>519347.20000000001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F5-49A3-87FB-A9CC959237B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482444.9</c:v>
                </c:pt>
                <c:pt idx="1">
                  <c:v>543080.4</c:v>
                </c:pt>
                <c:pt idx="2">
                  <c:v>516356.1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F5-49A3-87FB-A9CC95923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184640"/>
        <c:axId val="101186176"/>
      </c:lineChart>
      <c:catAx>
        <c:axId val="10118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01186176"/>
        <c:crosses val="autoZero"/>
        <c:auto val="1"/>
        <c:lblAlgn val="ctr"/>
        <c:lblOffset val="100"/>
        <c:noMultiLvlLbl val="0"/>
      </c:catAx>
      <c:valAx>
        <c:axId val="101186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glow rad="139700">
                <a:schemeClr val="accent6">
                  <a:satMod val="175000"/>
                  <a:alpha val="40000"/>
                </a:schemeClr>
              </a:glow>
              <a:innerShdw blurRad="114300">
                <a:prstClr val="black"/>
              </a:innerShdw>
            </a:effectLst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01184640"/>
        <c:crosses val="autoZero"/>
        <c:crossBetween val="between"/>
      </c:valAx>
      <c:spPr>
        <a:solidFill>
          <a:schemeClr val="bg2"/>
        </a:solidFill>
        <a:ln>
          <a:solidFill>
            <a:schemeClr val="accent1">
              <a:lumMod val="60000"/>
              <a:lumOff val="40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3">
        <a:lumMod val="20000"/>
        <a:lumOff val="80000"/>
      </a:schemeClr>
    </a:solidFill>
    <a:ln>
      <a:solidFill>
        <a:schemeClr val="bg2"/>
      </a:solidFill>
    </a:ln>
    <a:effectLst/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C91-4A16-A8C1-6A01271ABA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C91-4A16-A8C1-6A01271ABAE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C91-4A16-A8C1-6A01271ABAE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C91-4A16-A8C1-6A01271ABAE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C91-4A16-A8C1-6A01271ABAE1}"/>
              </c:ext>
            </c:extLst>
          </c:dPt>
          <c:dLbls>
            <c:dLbl>
              <c:idx val="0"/>
              <c:layout>
                <c:manualLayout>
                  <c:x val="9.417510311211099E-3"/>
                  <c:y val="-1.557809667464677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91-4A16-A8C1-6A01271ABAE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0C91-4A16-A8C1-6A01271ABAE1}"/>
                </c:ext>
              </c:extLst>
            </c:dLbl>
            <c:dLbl>
              <c:idx val="2"/>
              <c:layout>
                <c:manualLayout>
                  <c:x val="-2.8762029746281716E-3"/>
                  <c:y val="-1.87315777092011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91-4A16-A8C1-6A01271ABAE1}"/>
                </c:ext>
              </c:extLst>
            </c:dLbl>
            <c:dLbl>
              <c:idx val="3"/>
              <c:layout>
                <c:manualLayout>
                  <c:x val="-1.3415323084614423E-2"/>
                  <c:y val="-9.563400357029185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C91-4A16-A8C1-6A01271ABAE1}"/>
                </c:ext>
              </c:extLst>
            </c:dLbl>
            <c:dLbl>
              <c:idx val="4"/>
              <c:layout>
                <c:manualLayout>
                  <c:x val="2.954280714910636E-2"/>
                  <c:y val="-1.243181157715566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C91-4A16-A8C1-6A01271ABA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Лист1!$A$1:$A$5</c:f>
              <c:strCache>
                <c:ptCount val="5"/>
                <c:pt idx="0">
                  <c:v>Безвозмездные поступления</c:v>
                </c:pt>
                <c:pt idx="1">
                  <c:v>Ацизы</c:v>
                </c:pt>
                <c:pt idx="2">
                  <c:v>Налог на доходы физических лиц</c:v>
                </c:pt>
                <c:pt idx="3">
                  <c:v>Налоги на совокупный доход</c:v>
                </c:pt>
                <c:pt idx="4">
                  <c:v>Прочие налоговые и неналоговые доходы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414684.4</c:v>
                </c:pt>
                <c:pt idx="1">
                  <c:v>14502.6</c:v>
                </c:pt>
                <c:pt idx="2">
                  <c:v>64571.6</c:v>
                </c:pt>
                <c:pt idx="3">
                  <c:v>8779.7000000000007</c:v>
                </c:pt>
                <c:pt idx="4">
                  <c:v>16808.900000000001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C91-4A16-A8C1-6A01271ABAE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/>
              <a:t>тыс. рублей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7165642756194067E-2"/>
          <c:y val="0.11623608850569662"/>
          <c:w val="0.88353032793977659"/>
          <c:h val="0.727789337087054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2">
                  <c:v>19275.7</c:v>
                </c:pt>
                <c:pt idx="3">
                  <c:v>26196.9</c:v>
                </c:pt>
                <c:pt idx="4">
                  <c:v>14629.4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7F-4B80-B96E-A740B84485D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2">
                  <c:v>76347</c:v>
                </c:pt>
                <c:pt idx="3">
                  <c:v>75772.800000000003</c:v>
                </c:pt>
                <c:pt idx="4">
                  <c:v>90033.4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7F-4B80-B96E-A740B84485D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393519.3</c:v>
                </c:pt>
                <c:pt idx="3">
                  <c:v>441461.1</c:v>
                </c:pt>
                <c:pt idx="4">
                  <c:v>414684.4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7F-4B80-B96E-A740B84485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999744"/>
        <c:axId val="102001280"/>
        <c:axId val="0"/>
      </c:bar3DChart>
      <c:catAx>
        <c:axId val="10199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02001280"/>
        <c:crosses val="autoZero"/>
        <c:auto val="1"/>
        <c:lblAlgn val="ctr"/>
        <c:lblOffset val="100"/>
        <c:noMultiLvlLbl val="0"/>
      </c:catAx>
      <c:valAx>
        <c:axId val="10200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0199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ru-RU" sz="14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pPr>
            <a:r>
              <a:rPr lang="ru-RU" altLang="ru-RU" sz="1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Объем муниципального долга 
Ромодановского</a:t>
            </a:r>
            <a:r>
              <a:rPr lang="ru-RU" altLang="ru-RU" sz="1400" b="1" kern="1200" baseline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ru-RU" altLang="ru-RU" sz="1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муниципального района, 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ru-RU" sz="14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pPr>
            <a:r>
              <a:rPr lang="ru-RU" altLang="ru-RU" sz="1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тыс. рублей</a:t>
            </a:r>
          </a:p>
        </c:rich>
      </c:tx>
      <c:layout>
        <c:manualLayout>
          <c:xMode val="edge"/>
          <c:yMode val="edge"/>
          <c:x val="3.4229632628457012E-2"/>
          <c:y val="3.4137559429477042E-2"/>
        </c:manualLayout>
      </c:layout>
      <c:overlay val="0"/>
      <c:spPr>
        <a:noFill/>
        <a:ln w="151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3167650918635368E-2"/>
          <c:y val="0.30016781993159947"/>
          <c:w val="0.92478632478631972"/>
          <c:h val="0.629268292682926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val="FF99CC"/>
                </a:gs>
                <a:gs pos="100000">
                  <a:srgbClr val="333333"/>
                </a:gs>
              </a:gsLst>
              <a:lin ang="2700000" scaled="1"/>
            </a:gradFill>
            <a:ln w="7562">
              <a:solidFill>
                <a:srgbClr val="000000"/>
              </a:solidFill>
              <a:prstDash val="solid"/>
            </a:ln>
          </c:spPr>
          <c:invertIfNegative val="0"/>
          <c:dLbls>
            <c:numFmt formatCode="General" sourceLinked="0"/>
            <c:spPr>
              <a:noFill/>
              <a:ln w="1512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 i="0" u="none" strike="noStrike" baseline="0">
                    <a:solidFill>
                      <a:srgbClr val="00008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01.01.2022г</c:v>
                </c:pt>
                <c:pt idx="1">
                  <c:v>01.01.2023г</c:v>
                </c:pt>
                <c:pt idx="2">
                  <c:v>01.01.2024г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43747.1</c:v>
                </c:pt>
                <c:pt idx="1">
                  <c:v>43247.1</c:v>
                </c:pt>
                <c:pt idx="2">
                  <c:v>42360.5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85-4454-9EFC-A262F12F1C83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</c:dLbls>
        <c:gapWidth val="150"/>
        <c:axId val="102125952"/>
        <c:axId val="102127488"/>
      </c:barChart>
      <c:catAx>
        <c:axId val="102125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89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2" b="1" i="0" u="none" strike="noStrike" baseline="0">
                <a:solidFill>
                  <a:srgbClr val="00008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021274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127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2125952"/>
        <c:crosses val="autoZero"/>
        <c:crossBetween val="between"/>
      </c:valAx>
      <c:spPr>
        <a:noFill/>
        <a:ln w="7562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72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609169850210007E-2"/>
          <c:y val="0.20433141733057483"/>
          <c:w val="0.93964587166818603"/>
          <c:h val="0.680450972708416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5245">
              <a:solidFill>
                <a:schemeClr val="tx1"/>
              </a:solidFill>
              <a:prstDash val="solid"/>
            </a:ln>
          </c:spPr>
          <c:explosion val="25"/>
          <c:dPt>
            <c:idx val="1"/>
            <c:bubble3D val="0"/>
            <c:spPr>
              <a:solidFill>
                <a:schemeClr val="accent2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4F84-4953-A50F-D25673CAFFA4}"/>
              </c:ext>
            </c:extLst>
          </c:dPt>
          <c:dPt>
            <c:idx val="2"/>
            <c:bubble3D val="0"/>
            <c:spPr>
              <a:solidFill>
                <a:schemeClr val="hlink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4F84-4953-A50F-D25673CAFFA4}"/>
              </c:ext>
            </c:extLst>
          </c:dPt>
          <c:dPt>
            <c:idx val="3"/>
            <c:bubble3D val="0"/>
            <c:spPr>
              <a:solidFill>
                <a:schemeClr val="folHlink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4F84-4953-A50F-D25673CAFFA4}"/>
              </c:ext>
            </c:extLst>
          </c:dPt>
          <c:dPt>
            <c:idx val="4"/>
            <c:bubble3D val="0"/>
            <c:spPr>
              <a:solidFill>
                <a:schemeClr val="bg2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4F84-4953-A50F-D25673CAFFA4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4F84-4953-A50F-D25673CAFFA4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4F84-4953-A50F-D25673CAFFA4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5245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4F84-4953-A50F-D25673CAFFA4}"/>
              </c:ext>
            </c:extLst>
          </c:dPt>
          <c:dLbls>
            <c:dLbl>
              <c:idx val="0"/>
              <c:layout>
                <c:manualLayout>
                  <c:x val="-2.9056777155525237E-3"/>
                  <c:y val="-0.21139200821553231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84-4953-A50F-D25673CAFFA4}"/>
                </c:ext>
              </c:extLst>
            </c:dLbl>
            <c:dLbl>
              <c:idx val="1"/>
              <c:layout>
                <c:manualLayout>
                  <c:x val="0.13793496008728548"/>
                  <c:y val="-0.14485958660915318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F84-4953-A50F-D25673CAFFA4}"/>
                </c:ext>
              </c:extLst>
            </c:dLbl>
            <c:dLbl>
              <c:idx val="2"/>
              <c:layout>
                <c:manualLayout>
                  <c:x val="3.4413438533706382E-2"/>
                  <c:y val="4.8841026164950785E-2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F84-4953-A50F-D25673CAFFA4}"/>
                </c:ext>
              </c:extLst>
            </c:dLbl>
            <c:dLbl>
              <c:idx val="3"/>
              <c:layout>
                <c:manualLayout>
                  <c:x val="-1.6085155725641103E-2"/>
                  <c:y val="0.21846567615539841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F84-4953-A50F-D25673CAFFA4}"/>
                </c:ext>
              </c:extLst>
            </c:dLbl>
            <c:dLbl>
              <c:idx val="4"/>
              <c:layout>
                <c:manualLayout>
                  <c:x val="-7.2953411962294823E-2"/>
                  <c:y val="-3.3791028511472698E-2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F84-4953-A50F-D25673CAFFA4}"/>
                </c:ext>
              </c:extLst>
            </c:dLbl>
            <c:dLbl>
              <c:idx val="5"/>
              <c:layout>
                <c:manualLayout>
                  <c:x val="-2.9439562937195192E-2"/>
                  <c:y val="-0.18110236530686794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F84-4953-A50F-D25673CAFFA4}"/>
                </c:ext>
              </c:extLst>
            </c:dLbl>
            <c:dLbl>
              <c:idx val="6"/>
              <c:layout>
                <c:manualLayout>
                  <c:x val="-8.6140922776111756E-3"/>
                  <c:y val="-0.26154775581493184"/>
                </c:manualLayout>
              </c:layout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F84-4953-A50F-D25673CAFFA4}"/>
                </c:ext>
              </c:extLst>
            </c:dLbl>
            <c:dLbl>
              <c:idx val="7"/>
              <c:numFmt formatCode="0.0%" sourceLinked="0"/>
              <c:spPr>
                <a:noFill/>
                <a:ln w="3048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F84-4953-A50F-D25673CAFFA4}"/>
                </c:ext>
              </c:extLst>
            </c:dLbl>
            <c:numFmt formatCode="0.0%" sourceLinked="0"/>
            <c:spPr>
              <a:noFill/>
              <a:ln w="30487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Прочие расходы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66527.899999999994</c:v>
                </c:pt>
                <c:pt idx="1">
                  <c:v>104721.5</c:v>
                </c:pt>
                <c:pt idx="2">
                  <c:v>9129.5</c:v>
                </c:pt>
                <c:pt idx="3">
                  <c:v>271429.90000000002</c:v>
                </c:pt>
                <c:pt idx="4">
                  <c:v>32232.7</c:v>
                </c:pt>
                <c:pt idx="5">
                  <c:v>22243.5</c:v>
                </c:pt>
                <c:pt idx="6">
                  <c:v>10071.1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84-4953-A50F-D25673CAFF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tx2">
            <a:lumMod val="20000"/>
            <a:lumOff val="80000"/>
          </a:schemeClr>
        </a:solidFill>
        <a:ln w="15245">
          <a:solidFill>
            <a:schemeClr val="tx1"/>
          </a:solidFill>
          <a:prstDash val="solid"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5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 рублях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6743602562677885E-3"/>
                  <c:y val="-0.3753850136603369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C9C-4811-8D99-180024DAE90B}"/>
                </c:ext>
              </c:extLst>
            </c:dLbl>
            <c:dLbl>
              <c:idx val="1"/>
              <c:layout>
                <c:manualLayout>
                  <c:x val="1.4697441025071355E-2"/>
                  <c:y val="-0.425083059644911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9C-4811-8D99-180024DAE90B}"/>
                </c:ext>
              </c:extLst>
            </c:dLbl>
            <c:dLbl>
              <c:idx val="2"/>
              <c:layout>
                <c:manualLayout>
                  <c:x val="0"/>
                  <c:y val="-0.4575428857100515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C9C-4811-8D99-180024DAE9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21185.31</c:v>
                </c:pt>
                <c:pt idx="1">
                  <c:v>25800.57</c:v>
                </c:pt>
                <c:pt idx="2">
                  <c:v>28520.13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BC-4DAB-9DC9-B2D59DC9AA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3377536"/>
        <c:axId val="103395712"/>
      </c:barChart>
      <c:catAx>
        <c:axId val="10337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03395712"/>
        <c:crosses val="autoZero"/>
        <c:auto val="1"/>
        <c:lblAlgn val="ctr"/>
        <c:lblOffset val="100"/>
        <c:noMultiLvlLbl val="0"/>
      </c:catAx>
      <c:valAx>
        <c:axId val="103395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0337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effectLst/>
              </a:rPr>
              <a:t>Программные и непрограммные расходы</a:t>
            </a:r>
            <a:endParaRPr lang="ru-RU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238784314970294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C6-4E0F-B55C-E8D6EB1C9FCB}"/>
                </c:ext>
              </c:extLst>
            </c:dLbl>
            <c:dLbl>
              <c:idx val="1"/>
              <c:layout>
                <c:manualLayout>
                  <c:x val="0.12387843149702951"/>
                  <c:y val="7.97706624859303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C6-4E0F-B55C-E8D6EB1C9FCB}"/>
                </c:ext>
              </c:extLst>
            </c:dLbl>
            <c:dLbl>
              <c:idx val="2"/>
              <c:layout>
                <c:manualLayout>
                  <c:x val="0.13647623808994774"/>
                  <c:y val="-3.98853312429658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C6-4E0F-B55C-E8D6EB1C9F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429646.1</c:v>
                </c:pt>
                <c:pt idx="1">
                  <c:v>480327</c:v>
                </c:pt>
                <c:pt idx="2">
                  <c:v>482051.6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C6-4E0F-B55C-E8D6EB1C9F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3017733479348864"/>
                  <c:y val="-7.5782129361633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DC6-4E0F-B55C-E8D6EB1C9FCB}"/>
                </c:ext>
              </c:extLst>
            </c:dLbl>
            <c:dLbl>
              <c:idx val="1"/>
              <c:layout>
                <c:manualLayout>
                  <c:x val="0.13017733479348856"/>
                  <c:y val="-7.1793596237337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C6-4E0F-B55C-E8D6EB1C9FCB}"/>
                </c:ext>
              </c:extLst>
            </c:dLbl>
            <c:dLbl>
              <c:idx val="2"/>
              <c:layout>
                <c:manualLayout>
                  <c:x val="0.13017733479348856"/>
                  <c:y val="-5.583946374015116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latin typeface="Times New Roman" pitchFamily="18" charset="0"/>
                        <a:cs typeface="Times New Roman" pitchFamily="18" charset="0"/>
                      </a:rPr>
                      <a:t>34304,5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ADC6-4E0F-B55C-E8D6EB1C9F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52798.8</c:v>
                </c:pt>
                <c:pt idx="1">
                  <c:v>62753.4</c:v>
                </c:pt>
                <c:pt idx="2">
                  <c:v>34304.5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DC6-4E0F-B55C-E8D6EB1C9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4883456"/>
        <c:axId val="54884992"/>
        <c:axId val="0"/>
      </c:bar3DChart>
      <c:catAx>
        <c:axId val="5488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54884992"/>
        <c:crossesAt val="1"/>
        <c:auto val="1"/>
        <c:lblAlgn val="ctr"/>
        <c:lblOffset val="100"/>
        <c:noMultiLvlLbl val="0"/>
      </c:catAx>
      <c:valAx>
        <c:axId val="54884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88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23EDBE-D0BA-487B-8CBC-5A3A3B1F3EEC}" type="doc">
      <dgm:prSet loTypeId="urn:microsoft.com/office/officeart/2005/8/layout/process3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C202F74-A978-4AD1-8580-D3C04E9080F4}" type="pres">
      <dgm:prSet presAssocID="{A223EDBE-D0BA-487B-8CBC-5A3A3B1F3EEC}" presName="linearFlow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04B0B8CC-D199-494A-8C7F-3013FC7B470D}" type="presOf" srcId="{A223EDBE-D0BA-487B-8CBC-5A3A3B1F3EEC}" destId="{3C202F74-A978-4AD1-8580-D3C04E9080F4}" srcOrd="0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1BE4BF-8F27-4A24-9D95-669938AA307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1064A0B-DC8A-43E3-B47D-56A68A9C1B22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Осуществление бюджетных расходов посредством финансирования муниципальных программ</a:t>
          </a:r>
          <a:endParaRPr lang="ru-RU" sz="1300" b="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gm:t>
    </dgm:pt>
    <dgm:pt modelId="{B38A3F54-C357-48D8-9A1E-73E88E0219DB}" type="parTrans" cxnId="{DF59E95A-1BFA-4BB4-9C8F-A8572EFC3F91}">
      <dgm:prSet/>
      <dgm:spPr/>
      <dgm:t>
        <a:bodyPr/>
        <a:lstStyle/>
        <a:p>
          <a:endParaRPr lang="ru-RU"/>
        </a:p>
      </dgm:t>
    </dgm:pt>
    <dgm:pt modelId="{7965BB74-718D-4A8E-8B84-6298C29AF44B}" type="sibTrans" cxnId="{DF59E95A-1BFA-4BB4-9C8F-A8572EFC3F91}">
      <dgm:prSet/>
      <dgm:spPr/>
      <dgm:t>
        <a:bodyPr/>
        <a:lstStyle/>
        <a:p>
          <a:endParaRPr lang="ru-RU"/>
        </a:p>
      </dgm:t>
    </dgm:pt>
    <dgm:pt modelId="{AE006D11-69EE-406C-AB60-DD0FF29B70D0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Взаимосвязь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бюджетных расходов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с результатами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муниципальных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программ</a:t>
          </a:r>
          <a:endParaRPr lang="ru-RU" sz="1300" b="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gm:t>
    </dgm:pt>
    <dgm:pt modelId="{E1B3C286-32D2-49D5-951C-74FFDAA33E78}" type="parTrans" cxnId="{06C8BC8F-A455-444C-85CC-5DF3A43B5313}">
      <dgm:prSet/>
      <dgm:spPr/>
      <dgm:t>
        <a:bodyPr/>
        <a:lstStyle/>
        <a:p>
          <a:endParaRPr lang="ru-RU"/>
        </a:p>
      </dgm:t>
    </dgm:pt>
    <dgm:pt modelId="{83B72533-A4CE-4A9F-94B2-63CBB05A782C}" type="sibTrans" cxnId="{06C8BC8F-A455-444C-85CC-5DF3A43B5313}">
      <dgm:prSet/>
      <dgm:spPr/>
      <dgm:t>
        <a:bodyPr/>
        <a:lstStyle/>
        <a:p>
          <a:endParaRPr lang="ru-RU"/>
        </a:p>
      </dgm:t>
    </dgm:pt>
    <dgm:pt modelId="{893C7CEE-E1C5-472C-A6C8-BB74247AE148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Повышение качества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бюджетного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планирования и </a:t>
          </a:r>
        </a:p>
        <a:p>
          <a:r>
            <a:rPr lang="ru-RU" altLang="ru-RU" sz="1300" b="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исполнения бюджета</a:t>
          </a:r>
          <a:endParaRPr lang="ru-RU" sz="1300" b="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gm:t>
    </dgm:pt>
    <dgm:pt modelId="{7964C54F-8723-4FBC-9C1F-936141C74049}" type="parTrans" cxnId="{2EEF73F2-4433-45E2-B5C6-F163B22207CB}">
      <dgm:prSet/>
      <dgm:spPr/>
      <dgm:t>
        <a:bodyPr/>
        <a:lstStyle/>
        <a:p>
          <a:endParaRPr lang="ru-RU"/>
        </a:p>
      </dgm:t>
    </dgm:pt>
    <dgm:pt modelId="{BD76F6AA-A97D-4B69-82B1-940709631643}" type="sibTrans" cxnId="{2EEF73F2-4433-45E2-B5C6-F163B22207CB}">
      <dgm:prSet/>
      <dgm:spPr/>
      <dgm:t>
        <a:bodyPr/>
        <a:lstStyle/>
        <a:p>
          <a:endParaRPr lang="ru-RU"/>
        </a:p>
      </dgm:t>
    </dgm:pt>
    <dgm:pt modelId="{8C523E64-1ACC-49D5-9366-E641E180C7CC}" type="pres">
      <dgm:prSet presAssocID="{851BE4BF-8F27-4A24-9D95-669938AA3076}" presName="CompostProcess" presStyleCnt="0">
        <dgm:presLayoutVars>
          <dgm:dir/>
          <dgm:resizeHandles val="exact"/>
        </dgm:presLayoutVars>
      </dgm:prSet>
      <dgm:spPr/>
    </dgm:pt>
    <dgm:pt modelId="{D1A99E72-C107-44B8-A084-AB1FB448CCD8}" type="pres">
      <dgm:prSet presAssocID="{851BE4BF-8F27-4A24-9D95-669938AA3076}" presName="arrow" presStyleLbl="bgShp" presStyleIdx="0" presStyleCnt="1"/>
      <dgm:spPr/>
    </dgm:pt>
    <dgm:pt modelId="{6A8808C6-2511-451A-8179-0B6AF82D7D6D}" type="pres">
      <dgm:prSet presAssocID="{851BE4BF-8F27-4A24-9D95-669938AA3076}" presName="linearProcess" presStyleCnt="0"/>
      <dgm:spPr/>
    </dgm:pt>
    <dgm:pt modelId="{B6C3D757-FFD6-4787-8D97-D21EA3487175}" type="pres">
      <dgm:prSet presAssocID="{C1064A0B-DC8A-43E3-B47D-56A68A9C1B22}" presName="textNode" presStyleLbl="node1" presStyleIdx="0" presStyleCnt="3" custLinFactNeighborX="-19887">
        <dgm:presLayoutVars>
          <dgm:bulletEnabled val="1"/>
        </dgm:presLayoutVars>
      </dgm:prSet>
      <dgm:spPr/>
    </dgm:pt>
    <dgm:pt modelId="{E4BB9C4A-259B-46ED-A425-CE087550DA43}" type="pres">
      <dgm:prSet presAssocID="{7965BB74-718D-4A8E-8B84-6298C29AF44B}" presName="sibTrans" presStyleCnt="0"/>
      <dgm:spPr/>
    </dgm:pt>
    <dgm:pt modelId="{187B3A05-4A1F-4A0F-9D40-478DD6469FA6}" type="pres">
      <dgm:prSet presAssocID="{AE006D11-69EE-406C-AB60-DD0FF29B70D0}" presName="textNode" presStyleLbl="node1" presStyleIdx="1" presStyleCnt="3">
        <dgm:presLayoutVars>
          <dgm:bulletEnabled val="1"/>
        </dgm:presLayoutVars>
      </dgm:prSet>
      <dgm:spPr/>
    </dgm:pt>
    <dgm:pt modelId="{26D92F79-7985-4EED-B4D3-45F0B1A3637A}" type="pres">
      <dgm:prSet presAssocID="{83B72533-A4CE-4A9F-94B2-63CBB05A782C}" presName="sibTrans" presStyleCnt="0"/>
      <dgm:spPr/>
    </dgm:pt>
    <dgm:pt modelId="{7568F056-3398-43DD-9C74-27C9F5AB6536}" type="pres">
      <dgm:prSet presAssocID="{893C7CEE-E1C5-472C-A6C8-BB74247AE148}" presName="textNode" presStyleLbl="node1" presStyleIdx="2" presStyleCnt="3" custLinFactNeighborX="0" custLinFactNeighborY="-1617">
        <dgm:presLayoutVars>
          <dgm:bulletEnabled val="1"/>
        </dgm:presLayoutVars>
      </dgm:prSet>
      <dgm:spPr/>
    </dgm:pt>
  </dgm:ptLst>
  <dgm:cxnLst>
    <dgm:cxn modelId="{FC2B0E13-35F5-4083-92F1-89E13C6ECDB2}" type="presOf" srcId="{AE006D11-69EE-406C-AB60-DD0FF29B70D0}" destId="{187B3A05-4A1F-4A0F-9D40-478DD6469FA6}" srcOrd="0" destOrd="0" presId="urn:microsoft.com/office/officeart/2005/8/layout/hProcess9"/>
    <dgm:cxn modelId="{DF59E95A-1BFA-4BB4-9C8F-A8572EFC3F91}" srcId="{851BE4BF-8F27-4A24-9D95-669938AA3076}" destId="{C1064A0B-DC8A-43E3-B47D-56A68A9C1B22}" srcOrd="0" destOrd="0" parTransId="{B38A3F54-C357-48D8-9A1E-73E88E0219DB}" sibTransId="{7965BB74-718D-4A8E-8B84-6298C29AF44B}"/>
    <dgm:cxn modelId="{491B5B7C-9579-4082-BF2A-4F206C893016}" type="presOf" srcId="{851BE4BF-8F27-4A24-9D95-669938AA3076}" destId="{8C523E64-1ACC-49D5-9366-E641E180C7CC}" srcOrd="0" destOrd="0" presId="urn:microsoft.com/office/officeart/2005/8/layout/hProcess9"/>
    <dgm:cxn modelId="{06C8BC8F-A455-444C-85CC-5DF3A43B5313}" srcId="{851BE4BF-8F27-4A24-9D95-669938AA3076}" destId="{AE006D11-69EE-406C-AB60-DD0FF29B70D0}" srcOrd="1" destOrd="0" parTransId="{E1B3C286-32D2-49D5-951C-74FFDAA33E78}" sibTransId="{83B72533-A4CE-4A9F-94B2-63CBB05A782C}"/>
    <dgm:cxn modelId="{137FC5AC-2AC8-4EA0-ABC3-5FDB17C33B1F}" type="presOf" srcId="{C1064A0B-DC8A-43E3-B47D-56A68A9C1B22}" destId="{B6C3D757-FFD6-4787-8D97-D21EA3487175}" srcOrd="0" destOrd="0" presId="urn:microsoft.com/office/officeart/2005/8/layout/hProcess9"/>
    <dgm:cxn modelId="{69E701C2-33A1-4034-9102-DBA57D872499}" type="presOf" srcId="{893C7CEE-E1C5-472C-A6C8-BB74247AE148}" destId="{7568F056-3398-43DD-9C74-27C9F5AB6536}" srcOrd="0" destOrd="0" presId="urn:microsoft.com/office/officeart/2005/8/layout/hProcess9"/>
    <dgm:cxn modelId="{2EEF73F2-4433-45E2-B5C6-F163B22207CB}" srcId="{851BE4BF-8F27-4A24-9D95-669938AA3076}" destId="{893C7CEE-E1C5-472C-A6C8-BB74247AE148}" srcOrd="2" destOrd="0" parTransId="{7964C54F-8723-4FBC-9C1F-936141C74049}" sibTransId="{BD76F6AA-A97D-4B69-82B1-940709631643}"/>
    <dgm:cxn modelId="{DF7936FC-BAA1-4C88-9F76-BD90809065AF}" type="presParOf" srcId="{8C523E64-1ACC-49D5-9366-E641E180C7CC}" destId="{D1A99E72-C107-44B8-A084-AB1FB448CCD8}" srcOrd="0" destOrd="0" presId="urn:microsoft.com/office/officeart/2005/8/layout/hProcess9"/>
    <dgm:cxn modelId="{7962E620-E776-42B0-A94A-A2D4F903037B}" type="presParOf" srcId="{8C523E64-1ACC-49D5-9366-E641E180C7CC}" destId="{6A8808C6-2511-451A-8179-0B6AF82D7D6D}" srcOrd="1" destOrd="0" presId="urn:microsoft.com/office/officeart/2005/8/layout/hProcess9"/>
    <dgm:cxn modelId="{654E4D5A-7AFF-4F00-999D-1C856D921570}" type="presParOf" srcId="{6A8808C6-2511-451A-8179-0B6AF82D7D6D}" destId="{B6C3D757-FFD6-4787-8D97-D21EA3487175}" srcOrd="0" destOrd="0" presId="urn:microsoft.com/office/officeart/2005/8/layout/hProcess9"/>
    <dgm:cxn modelId="{4131DC0A-87AF-4E19-9A77-E7067FF473BE}" type="presParOf" srcId="{6A8808C6-2511-451A-8179-0B6AF82D7D6D}" destId="{E4BB9C4A-259B-46ED-A425-CE087550DA43}" srcOrd="1" destOrd="0" presId="urn:microsoft.com/office/officeart/2005/8/layout/hProcess9"/>
    <dgm:cxn modelId="{14B07EC8-FB02-4B64-B194-3E991F35C666}" type="presParOf" srcId="{6A8808C6-2511-451A-8179-0B6AF82D7D6D}" destId="{187B3A05-4A1F-4A0F-9D40-478DD6469FA6}" srcOrd="2" destOrd="0" presId="urn:microsoft.com/office/officeart/2005/8/layout/hProcess9"/>
    <dgm:cxn modelId="{6B7A9B7B-0785-4856-BB7E-7C3D8C9BF26D}" type="presParOf" srcId="{6A8808C6-2511-451A-8179-0B6AF82D7D6D}" destId="{26D92F79-7985-4EED-B4D3-45F0B1A3637A}" srcOrd="3" destOrd="0" presId="urn:microsoft.com/office/officeart/2005/8/layout/hProcess9"/>
    <dgm:cxn modelId="{E3A5FB90-3E62-47CF-A2DC-B310EF61A14E}" type="presParOf" srcId="{6A8808C6-2511-451A-8179-0B6AF82D7D6D}" destId="{7568F056-3398-43DD-9C74-27C9F5AB653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A99E72-C107-44B8-A084-AB1FB448CCD8}">
      <dsp:nvSpPr>
        <dsp:cNvPr id="0" name=""/>
        <dsp:cNvSpPr/>
      </dsp:nvSpPr>
      <dsp:spPr>
        <a:xfrm>
          <a:off x="559649" y="0"/>
          <a:ext cx="6342697" cy="31496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3D757-FFD6-4787-8D97-D21EA3487175}">
      <dsp:nvSpPr>
        <dsp:cNvPr id="0" name=""/>
        <dsp:cNvSpPr/>
      </dsp:nvSpPr>
      <dsp:spPr>
        <a:xfrm>
          <a:off x="0" y="944898"/>
          <a:ext cx="2238599" cy="1259864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Осуществление бюджетных расходов посредством финансирования муниципальных программ</a:t>
          </a:r>
          <a:endParaRPr lang="ru-RU" sz="1300" b="0" kern="120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sp:txBody>
      <dsp:txXfrm>
        <a:off x="61501" y="1006399"/>
        <a:ext cx="2115597" cy="1136862"/>
      </dsp:txXfrm>
    </dsp:sp>
    <dsp:sp modelId="{187B3A05-4A1F-4A0F-9D40-478DD6469FA6}">
      <dsp:nvSpPr>
        <dsp:cNvPr id="0" name=""/>
        <dsp:cNvSpPr/>
      </dsp:nvSpPr>
      <dsp:spPr>
        <a:xfrm>
          <a:off x="2611698" y="944898"/>
          <a:ext cx="2238599" cy="1259864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Взаимосвязь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бюджетных расходов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с результатами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муниципальных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программ</a:t>
          </a:r>
          <a:endParaRPr lang="ru-RU" sz="1300" b="0" kern="120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sp:txBody>
      <dsp:txXfrm>
        <a:off x="2673199" y="1006399"/>
        <a:ext cx="2115597" cy="1136862"/>
      </dsp:txXfrm>
    </dsp:sp>
    <dsp:sp modelId="{7568F056-3398-43DD-9C74-27C9F5AB6536}">
      <dsp:nvSpPr>
        <dsp:cNvPr id="0" name=""/>
        <dsp:cNvSpPr/>
      </dsp:nvSpPr>
      <dsp:spPr>
        <a:xfrm>
          <a:off x="5223397" y="924526"/>
          <a:ext cx="2238599" cy="1259864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Повышение качества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бюджетного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планирования и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300" b="0" kern="1200" dirty="0">
              <a:solidFill>
                <a:srgbClr val="002060"/>
              </a:solidFill>
              <a:latin typeface="Cambria" pitchFamily="18" charset="0"/>
              <a:cs typeface="Arial" panose="020B0604020202020204" pitchFamily="34" charset="0"/>
            </a:rPr>
            <a:t>исполнения бюджета</a:t>
          </a:r>
          <a:endParaRPr lang="ru-RU" sz="1300" b="0" kern="1200" dirty="0">
            <a:solidFill>
              <a:srgbClr val="002060"/>
            </a:solidFill>
            <a:latin typeface="Cambria" pitchFamily="18" charset="0"/>
            <a:cs typeface="Arial" panose="020B0604020202020204" pitchFamily="34" charset="0"/>
          </a:endParaRPr>
        </a:p>
      </dsp:txBody>
      <dsp:txXfrm>
        <a:off x="5284898" y="986027"/>
        <a:ext cx="2115597" cy="1136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0.05322</cdr:x>
      <cdr:y>0</cdr:y>
    </cdr:from>
    <cdr:to>
      <cdr:x>0.31778</cdr:x>
      <cdr:y>0.09228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7738BABF-D3B8-4CAA-85A8-60E9EC90F1DE}"/>
            </a:ext>
          </a:extLst>
        </cdr:cNvPr>
        <cdr:cNvSpPr txBox="1"/>
      </cdr:nvSpPr>
      <cdr:spPr>
        <a:xfrm xmlns:a="http://schemas.openxmlformats.org/drawingml/2006/main">
          <a:off x="183964" y="0"/>
          <a:ext cx="914400" cy="3001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C85F1-09B3-4C45-9D1C-B49BEDC89677}" type="datetimeFigureOut">
              <a:rPr lang="ru-RU" smtClean="0"/>
              <a:pPr/>
              <a:t>03.05.2024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E3BD-6A8E-437D-8BE7-6BF1FBDE3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7AE1A6-26B9-47E2-8C59-7053238A5C4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1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5/3/2024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chamzinka.e-mordovia.ru/content/view/408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5029200"/>
            <a:ext cx="80772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pic>
        <p:nvPicPr>
          <p:cNvPr id="37892" name="Picture 4" descr="https://sobory.ru/pic/12850/12853_20161019_201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2968625" cy="1905000"/>
          </a:xfrm>
          <a:prstGeom prst="rect">
            <a:avLst/>
          </a:prstGeom>
          <a:noFill/>
        </p:spPr>
      </p:pic>
      <p:pic>
        <p:nvPicPr>
          <p:cNvPr id="37894" name="Picture 6" descr="Спорт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762000"/>
            <a:ext cx="2816225" cy="2667001"/>
          </a:xfrm>
          <a:prstGeom prst="rect">
            <a:avLst/>
          </a:prstGeom>
          <a:noFill/>
        </p:spPr>
      </p:pic>
      <p:pic>
        <p:nvPicPr>
          <p:cNvPr id="8" name="Picture 4" descr="http://i.mycdn.me/i?r=AzFIxPtkV78jcmdRfpoIOyaJ6jlN-DkaUQ9cRggrZgS-EzO7EuABt8t6j6ROsg0SwU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762000"/>
            <a:ext cx="2952328" cy="4572000"/>
          </a:xfrm>
          <a:prstGeom prst="rect">
            <a:avLst/>
          </a:prstGeom>
          <a:noFill/>
        </p:spPr>
      </p:pic>
      <p:pic>
        <p:nvPicPr>
          <p:cNvPr id="9" name="Picture 8" descr="https://upload2.schoolrm.ru/iblock/908/9089d6f12ee3764c13819979eb6cff5c/bffe6ba42ce0040098ba9d824a3d76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762000"/>
            <a:ext cx="2756168" cy="2617440"/>
          </a:xfrm>
          <a:prstGeom prst="rect">
            <a:avLst/>
          </a:prstGeom>
          <a:noFill/>
        </p:spPr>
      </p:pic>
      <p:pic>
        <p:nvPicPr>
          <p:cNvPr id="10" name="Содержимое 8" descr="IMG-20210811-WA003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05200"/>
            <a:ext cx="2808311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62000" y="5334000"/>
            <a:ext cx="7772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 </a:t>
            </a:r>
            <a:r>
              <a:rPr lang="ru-RU" b="1" u="sng" dirty="0"/>
              <a:t>БЮДЖЕТ ДЛЯ ГРАЖДАН                                          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решению Совета депутатов Ромодановского муниципального района Республики Мордовия   «Об исполнении бюджета Ромодановского муниципального района Республики Мордовия за 2023 год»</a:t>
            </a:r>
          </a:p>
          <a:p>
            <a:pPr algn="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F8D1DFD3-10B6-4D1F-95D2-7CD10D82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52400"/>
            <a:ext cx="998141" cy="99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0D42BAE-AD23-445A-87AD-7F41063D430B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48600" y="152400"/>
            <a:ext cx="998142" cy="1051774"/>
          </a:xfrm>
          <a:prstGeom prst="rect">
            <a:avLst/>
          </a:prstGeom>
          <a:effectLst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u="sng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об исполнении </a:t>
            </a:r>
            <a:r>
              <a:rPr lang="ru-RU" altLang="ru-RU" sz="24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 включает:</a:t>
            </a:r>
            <a:endParaRPr lang="ru-RU" sz="2400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8AF6B5CE-C5EA-4D8A-AEA2-24A755552AEC}"/>
              </a:ext>
            </a:extLst>
          </p:cNvPr>
          <p:cNvSpPr txBox="1">
            <a:spLocks noChangeArrowheads="1"/>
          </p:cNvSpPr>
          <p:nvPr/>
        </p:nvSpPr>
        <p:spPr>
          <a:xfrm>
            <a:off x="615519" y="1340768"/>
            <a:ext cx="8229600" cy="36594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80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 бюджета по доходам</a:t>
            </a:r>
          </a:p>
          <a:p>
            <a:pPr fontAlgn="auto">
              <a:spcAft>
                <a:spcPts val="0"/>
              </a:spcAft>
              <a:buClr>
                <a:srgbClr val="80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 бюджета по расходам</a:t>
            </a:r>
          </a:p>
          <a:p>
            <a:pPr fontAlgn="auto">
              <a:spcAft>
                <a:spcPts val="0"/>
              </a:spcAft>
              <a:buClr>
                <a:srgbClr val="80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Источники внутреннего финансирования дефицита бюджета</a:t>
            </a:r>
          </a:p>
          <a:p>
            <a:pPr fontAlgn="auto">
              <a:spcAft>
                <a:spcPts val="0"/>
              </a:spcAft>
              <a:buClr>
                <a:srgbClr val="80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реализации муниципальных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val="2540153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2023год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95124"/>
              </p:ext>
            </p:extLst>
          </p:nvPr>
        </p:nvGraphicFramePr>
        <p:xfrm>
          <a:off x="457198" y="1142997"/>
          <a:ext cx="8077201" cy="5181602"/>
        </p:xfrm>
        <a:graphic>
          <a:graphicData uri="http://schemas.openxmlformats.org/drawingml/2006/table">
            <a:tbl>
              <a:tblPr/>
              <a:tblGrid>
                <a:gridCol w="2927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2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3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987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3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Численность населения на 1 января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19361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19042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19042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97,9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Среднегодовая численность населения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19202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18950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18950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0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Индекс потребительских цен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112,6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7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Уровень безработицы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0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Среднемесячная заработная плата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рублей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39183,1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42319,4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44309,9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115,8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0"/>
            <a:ext cx="998142" cy="1051774"/>
          </a:xfrm>
          <a:prstGeom prst="rect">
            <a:avLst/>
          </a:prstGeom>
          <a:effectLst/>
        </p:spPr>
      </p:pic>
      <p:pic>
        <p:nvPicPr>
          <p:cNvPr id="7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"/>
            <a:ext cx="122601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3048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2023 год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699891"/>
              </p:ext>
            </p:extLst>
          </p:nvPr>
        </p:nvGraphicFramePr>
        <p:xfrm>
          <a:off x="76198" y="1600200"/>
          <a:ext cx="8915402" cy="5161183"/>
        </p:xfrm>
        <a:graphic>
          <a:graphicData uri="http://schemas.openxmlformats.org/drawingml/2006/table">
            <a:tbl>
              <a:tblPr/>
              <a:tblGrid>
                <a:gridCol w="3502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8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06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86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8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5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отгруженных товаров собственного производства, выполненных работ и услуг собственными силами по видам экономической деятельности: «обрабатывающие производства», «производство и распределение электроэнергии, газа и воды»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5 458 488,8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5 893 512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7 076 092,5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действительных ценах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130,1</a:t>
                      </a:r>
                    </a:p>
                    <a:p>
                      <a:pPr algn="ctr"/>
                      <a:endParaRPr lang="ru-RU" sz="12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7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скота и птицы от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1 093,8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1 115,7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9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126,7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30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молока от сельхозтоваропроизводителей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25 378,9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25 571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25 606,1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9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96,8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76200"/>
            <a:ext cx="998142" cy="1051774"/>
          </a:xfrm>
          <a:prstGeom prst="rect">
            <a:avLst/>
          </a:prstGeom>
          <a:effectLst/>
        </p:spPr>
      </p:pic>
      <p:pic>
        <p:nvPicPr>
          <p:cNvPr id="7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09600"/>
            <a:ext cx="106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2023 год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901363"/>
              </p:ext>
            </p:extLst>
          </p:nvPr>
        </p:nvGraphicFramePr>
        <p:xfrm>
          <a:off x="152400" y="1676400"/>
          <a:ext cx="8458200" cy="4780703"/>
        </p:xfrm>
        <a:graphic>
          <a:graphicData uri="http://schemas.openxmlformats.org/drawingml/2006/table">
            <a:tbl>
              <a:tblPr/>
              <a:tblGrid>
                <a:gridCol w="2715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1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18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4334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 измерения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6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сахарной свеклы от 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сельхозтоваропроизво-дителей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226 813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299 910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284 250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0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3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оборота розничной торговли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1 332 239,7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1 473 838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1 474 539,7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85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действующих ценах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99,3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</a:p>
                  </a:txBody>
                  <a:tcPr marL="91435" marR="91435"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107,5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22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Фонд оплаты труда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1 363 007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1 570 600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1 574 701,9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43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109,3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4800" y="0"/>
            <a:ext cx="998142" cy="1051774"/>
          </a:xfrm>
          <a:prstGeom prst="rect">
            <a:avLst/>
          </a:prstGeom>
          <a:effectLst/>
        </p:spPr>
      </p:pic>
      <p:pic>
        <p:nvPicPr>
          <p:cNvPr id="5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0"/>
            <a:ext cx="1143000" cy="77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2023 год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020889"/>
              </p:ext>
            </p:extLst>
          </p:nvPr>
        </p:nvGraphicFramePr>
        <p:xfrm>
          <a:off x="228600" y="1905000"/>
          <a:ext cx="8763000" cy="4427614"/>
        </p:xfrm>
        <a:graphic>
          <a:graphicData uri="http://schemas.openxmlformats.org/drawingml/2006/table">
            <a:tbl>
              <a:tblPr/>
              <a:tblGrid>
                <a:gridCol w="3292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0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31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Прибыль прибыльных предприятий - всего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1 033 391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935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869504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103,9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235,3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в том числе прибыль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прибыльных СПХ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1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Общая площадь введенного жилья с учетом индивидуального строительства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кв.м.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8 501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6 551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138,4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152400"/>
            <a:ext cx="998142" cy="1051774"/>
          </a:xfrm>
          <a:prstGeom prst="rect">
            <a:avLst/>
          </a:prstGeom>
          <a:effectLst/>
        </p:spPr>
      </p:pic>
      <p:pic>
        <p:nvPicPr>
          <p:cNvPr id="6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0"/>
            <a:ext cx="1368152" cy="95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6" name="Схема 25">
            <a:extLst>
              <a:ext uri="{FF2B5EF4-FFF2-40B4-BE49-F238E27FC236}">
                <a16:creationId xmlns:a16="http://schemas.microsoft.com/office/drawing/2014/main" id="{E3CD6AA8-659B-4D72-BE11-735A4F371D88}"/>
              </a:ext>
            </a:extLst>
          </p:cNvPr>
          <p:cNvGraphicFramePr/>
          <p:nvPr/>
        </p:nvGraphicFramePr>
        <p:xfrm>
          <a:off x="539552" y="1700808"/>
          <a:ext cx="7902800" cy="3780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531150E-A572-4178-9305-3F97EBC37C22}"/>
              </a:ext>
            </a:extLst>
          </p:cNvPr>
          <p:cNvSpPr txBox="1"/>
          <p:nvPr/>
        </p:nvSpPr>
        <p:spPr>
          <a:xfrm>
            <a:off x="1676400" y="450231"/>
            <a:ext cx="6640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Параметры бюджета  Ромодановского  муниципального района Республики Мордовия за 2021-2023 годы </a:t>
            </a:r>
          </a:p>
        </p:txBody>
      </p:sp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5919451A-7D36-4AB0-B3D2-F9A9655F15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6003677"/>
              </p:ext>
            </p:extLst>
          </p:nvPr>
        </p:nvGraphicFramePr>
        <p:xfrm>
          <a:off x="566093" y="1731430"/>
          <a:ext cx="7772400" cy="4052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572705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C02203-DA03-4A23-931E-A212D1FDBE43}"/>
              </a:ext>
            </a:extLst>
          </p:cNvPr>
          <p:cNvSpPr txBox="1"/>
          <p:nvPr/>
        </p:nvSpPr>
        <p:spPr>
          <a:xfrm>
            <a:off x="1547664" y="476672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бюджета  Ромодановского  муниципального района Республики Мордовия:                                                                    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0099"/>
              </a:solidFill>
            </a:endParaRPr>
          </a:p>
          <a:p>
            <a:pPr algn="ctr"/>
            <a:r>
              <a:rPr lang="ru-RU" b="1" dirty="0">
                <a:solidFill>
                  <a:srgbClr val="000099"/>
                </a:solidFill>
              </a:rPr>
              <a:t>Характеристика доходной части бюджета  Ромодановского муниципального района Республики Мордовия  за 202</a:t>
            </a:r>
            <a:r>
              <a:rPr lang="en-US" b="1" dirty="0">
                <a:solidFill>
                  <a:srgbClr val="000099"/>
                </a:solidFill>
              </a:rPr>
              <a:t>3</a:t>
            </a:r>
            <a:r>
              <a:rPr lang="ru-RU" b="1" dirty="0">
                <a:solidFill>
                  <a:srgbClr val="000099"/>
                </a:solidFill>
              </a:rPr>
              <a:t> год, тыс. рублей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7837C37B-3B74-8606-4A0A-F4739FE24B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228448"/>
              </p:ext>
            </p:extLst>
          </p:nvPr>
        </p:nvGraphicFramePr>
        <p:xfrm>
          <a:off x="609600" y="2743200"/>
          <a:ext cx="8001000" cy="361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925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6A283-B1EF-42B0-ACB3-73F3E010B12C}"/>
              </a:ext>
            </a:extLst>
          </p:cNvPr>
          <p:cNvSpPr txBox="1"/>
          <p:nvPr/>
        </p:nvSpPr>
        <p:spPr>
          <a:xfrm>
            <a:off x="1547664" y="38633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Динамика доходов бюджета  Ромодановского  муниципального района Республики Мордовия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 2021-2023 годы</a:t>
            </a: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EE76158C-DC66-43DA-B745-E6A74779F8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6094391"/>
              </p:ext>
            </p:extLst>
          </p:nvPr>
        </p:nvGraphicFramePr>
        <p:xfrm>
          <a:off x="1219200" y="1447800"/>
          <a:ext cx="6934200" cy="454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07328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Информация о муниципальном долге Ромодановского муниципального района Республики Мордовия</a:t>
            </a:r>
            <a:endParaRPr lang="ru-RU" altLang="ru-RU" sz="2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626EB13-17A4-49A0-8E77-2DEC5A491A6A}"/>
              </a:ext>
            </a:extLst>
          </p:cNvPr>
          <p:cNvSpPr/>
          <p:nvPr/>
        </p:nvSpPr>
        <p:spPr>
          <a:xfrm>
            <a:off x="838200" y="1447800"/>
            <a:ext cx="770485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Муниципальный долг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- </a:t>
            </a:r>
            <a:r>
              <a:rPr lang="ru-RU" alt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это обязательства, возникающие из муниципальных займов (заимствований), принятых на себя муниципальным образованием   гарантий (поручительств) по обязательствам третьих лиц, другие обязательства, а также принятые на себя муниципальным образованием обязательства третьих лиц (ст. 6 БК РФ). Согласно ст. 100 БК РФ муниципальный долг полностью и без условий обеспечивается всем муниципальным имуществом, составляющим муниципальную казну. Долговые обязательства муниципального образования могут существовать в форме: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кредитных соглашений и договоров;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займов, осуществляемых путем выпуска муниципальных ценных бумаг;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договоров о предоставлении муниципальных гарантий.</a:t>
            </a:r>
          </a:p>
        </p:txBody>
      </p:sp>
      <p:graphicFrame>
        <p:nvGraphicFramePr>
          <p:cNvPr id="3" name="Object 70">
            <a:extLst>
              <a:ext uri="{FF2B5EF4-FFF2-40B4-BE49-F238E27FC236}">
                <a16:creationId xmlns:a16="http://schemas.microsoft.com/office/drawing/2014/main" id="{F8DB70F9-96F8-42EF-815B-70683CFA8F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282817"/>
              </p:ext>
            </p:extLst>
          </p:nvPr>
        </p:nvGraphicFramePr>
        <p:xfrm>
          <a:off x="762000" y="3962400"/>
          <a:ext cx="48768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4" descr="Картинки по запросу &quot;муниципальный долг картинки&quot;">
            <a:extLst>
              <a:ext uri="{FF2B5EF4-FFF2-40B4-BE49-F238E27FC236}">
                <a16:creationId xmlns:a16="http://schemas.microsoft.com/office/drawing/2014/main" id="{35E19CA0-2A3C-41D2-8E0D-2ED056251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19600"/>
            <a:ext cx="2547918" cy="183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490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A5C301A-8010-4D91-8679-67321FD15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357189"/>
            <a:ext cx="6815087" cy="76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бюджета  Ромодановского  муниципального района Республики Мордовия</a:t>
            </a:r>
          </a:p>
        </p:txBody>
      </p:sp>
      <p:sp>
        <p:nvSpPr>
          <p:cNvPr id="8" name="Rectangle 55">
            <a:extLst>
              <a:ext uri="{FF2B5EF4-FFF2-40B4-BE49-F238E27FC236}">
                <a16:creationId xmlns:a16="http://schemas.microsoft.com/office/drawing/2014/main" id="{B48A1A04-F8CE-410C-9BA3-30F0495D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596" y="1428750"/>
            <a:ext cx="8286808" cy="1600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ru-RU" altLang="ru-RU" sz="1400" dirty="0">
                <a:solidFill>
                  <a:srgbClr val="002060"/>
                </a:solidFill>
                <a:latin typeface="Cambria" pitchFamily="18" charset="0"/>
                <a:cs typeface="Arial" panose="020B0604020202020204" pitchFamily="34" charset="0"/>
              </a:rPr>
              <a:t>      </a:t>
            </a:r>
            <a:r>
              <a:rPr lang="ru-RU" altLang="ru-RU" sz="1400" b="1" dirty="0">
                <a:solidFill>
                  <a:srgbClr val="002060"/>
                </a:solidFill>
                <a:cs typeface="Arial" panose="020B0604020202020204" pitchFamily="34" charset="0"/>
              </a:rPr>
              <a:t>Расходы бюджета – </a:t>
            </a:r>
            <a:r>
              <a:rPr lang="ru-RU" altLang="ru-RU" sz="1400" dirty="0">
                <a:solidFill>
                  <a:srgbClr val="002060"/>
                </a:solidFill>
                <a:cs typeface="Arial" panose="020B0604020202020204" pitchFamily="34" charset="0"/>
              </a:rPr>
              <a:t>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defRPr/>
            </a:pPr>
            <a:r>
              <a:rPr lang="ru-RU" altLang="ru-RU" sz="1400" dirty="0">
                <a:solidFill>
                  <a:srgbClr val="002060"/>
                </a:solidFill>
                <a:cs typeface="Arial" panose="020B0604020202020204" pitchFamily="34" charset="0"/>
              </a:rPr>
              <a:t>    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 </a:t>
            </a:r>
          </a:p>
          <a:p>
            <a:pPr algn="just">
              <a:defRPr/>
            </a:pPr>
            <a:r>
              <a:rPr lang="ru-RU" altLang="ru-RU" sz="1400" dirty="0">
                <a:solidFill>
                  <a:srgbClr val="002060"/>
                </a:solidFill>
                <a:cs typeface="Arial" panose="020B0604020202020204" pitchFamily="34" charset="0"/>
              </a:rPr>
              <a:t>      Принципы формирования расходов бюджета: по муниципальным программам, по разделам (подразделам) функциональной структуры, по ведомствам</a:t>
            </a:r>
            <a:r>
              <a:rPr lang="ru-RU" altLang="ru-RU" sz="1400" b="1" dirty="0">
                <a:solidFill>
                  <a:srgbClr val="002060"/>
                </a:solidFill>
                <a:cs typeface="Arial" panose="020B0604020202020204" pitchFamily="34" charset="0"/>
              </a:rPr>
              <a:t>. </a:t>
            </a:r>
          </a:p>
          <a:p>
            <a:pPr algn="ctr">
              <a:defRPr/>
            </a:pPr>
            <a:r>
              <a:rPr lang="ru-RU" altLang="ru-RU" sz="1400" b="1" dirty="0">
                <a:solidFill>
                  <a:srgbClr val="002060"/>
                </a:solidFill>
                <a:cs typeface="Arial" panose="020B0604020202020204" pitchFamily="34" charset="0"/>
              </a:rPr>
              <a:t>СТРУКТУРА РАСХОДОВ:</a:t>
            </a:r>
          </a:p>
        </p:txBody>
      </p:sp>
      <p:sp>
        <p:nvSpPr>
          <p:cNvPr id="11" name="Rectangle 77">
            <a:extLst>
              <a:ext uri="{FF2B5EF4-FFF2-40B4-BE49-F238E27FC236}">
                <a16:creationId xmlns:a16="http://schemas.microsoft.com/office/drawing/2014/main" id="{FF551C38-5735-4330-82E6-21AC1EAA763D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-725415" y="4183200"/>
            <a:ext cx="3162102" cy="85407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ОБЩЕГОСУДАРСТВЕННЫЕ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ВОПРОСЫ </a:t>
            </a:r>
          </a:p>
        </p:txBody>
      </p:sp>
      <p:sp>
        <p:nvSpPr>
          <p:cNvPr id="12" name="Rectangle 77">
            <a:extLst>
              <a:ext uri="{FF2B5EF4-FFF2-40B4-BE49-F238E27FC236}">
                <a16:creationId xmlns:a16="http://schemas.microsoft.com/office/drawing/2014/main" id="{CD11E6C5-8044-4C0E-BDCD-EA2529774FD7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270" y="4206829"/>
            <a:ext cx="3162103" cy="80681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НАЦИОНАЛЬНАЯ </a:t>
            </a:r>
            <a:r>
              <a:rPr lang="ru-RU" altLang="ru-RU" sz="1400" b="1" dirty="0">
                <a:solidFill>
                  <a:srgbClr val="2A2E14"/>
                </a:solidFill>
                <a:latin typeface="Cambria" pitchFamily="18" charset="0"/>
                <a:cs typeface="Arial" panose="020B0604020202020204" pitchFamily="34" charset="0"/>
              </a:rPr>
              <a:t> </a:t>
            </a: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БЕЗОПАСНОСТЬ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И ПРАВООХРАНИТЕЛЬНАЯ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 ДЕЯТЕЛЬНОСТЬ</a:t>
            </a:r>
          </a:p>
        </p:txBody>
      </p:sp>
      <p:sp>
        <p:nvSpPr>
          <p:cNvPr id="13" name="Rectangle 77">
            <a:extLst>
              <a:ext uri="{FF2B5EF4-FFF2-40B4-BE49-F238E27FC236}">
                <a16:creationId xmlns:a16="http://schemas.microsoft.com/office/drawing/2014/main" id="{01BC99A7-1BE7-4E5D-8981-2469994BFD21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60964" y="4241172"/>
            <a:ext cx="3123641" cy="74975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НАЦИОНАЛЬНАЯ ЭКОНОМИКА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4" name="Rectangle 77">
            <a:extLst>
              <a:ext uri="{FF2B5EF4-FFF2-40B4-BE49-F238E27FC236}">
                <a16:creationId xmlns:a16="http://schemas.microsoft.com/office/drawing/2014/main" id="{857A52E7-675B-4DD1-AA0F-AC8632E7E371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414719" y="4229696"/>
            <a:ext cx="3148683" cy="747664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ЖИЛИЩНО-КОММУНАЛЬНОЕ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ХОЗЯЙСТВО</a:t>
            </a:r>
          </a:p>
        </p:txBody>
      </p:sp>
      <p:sp>
        <p:nvSpPr>
          <p:cNvPr id="15" name="Rectangle 77">
            <a:extLst>
              <a:ext uri="{FF2B5EF4-FFF2-40B4-BE49-F238E27FC236}">
                <a16:creationId xmlns:a16="http://schemas.microsoft.com/office/drawing/2014/main" id="{87A91011-4D61-489B-B83A-2B3FFE8DD6FF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011527" y="4257304"/>
            <a:ext cx="3162103" cy="755951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ОХРАНА ОКРУЖАЮЩЕЙ СРЕДЫ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77">
            <a:extLst>
              <a:ext uri="{FF2B5EF4-FFF2-40B4-BE49-F238E27FC236}">
                <a16:creationId xmlns:a16="http://schemas.microsoft.com/office/drawing/2014/main" id="{7FA0F7ED-7610-4782-9FF4-C88977147DE4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602506" y="4303408"/>
            <a:ext cx="3186418" cy="688984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ОБРАЗОВАНИЕ</a:t>
            </a:r>
          </a:p>
        </p:txBody>
      </p:sp>
      <p:sp>
        <p:nvSpPr>
          <p:cNvPr id="17" name="Rectangle 77">
            <a:extLst>
              <a:ext uri="{FF2B5EF4-FFF2-40B4-BE49-F238E27FC236}">
                <a16:creationId xmlns:a16="http://schemas.microsoft.com/office/drawing/2014/main" id="{92038171-79DF-480E-AFBD-3F5438AE120A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235726" y="4214075"/>
            <a:ext cx="3231374" cy="82433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КУЛЬТУРА И КИНЕМОТОГРАФИЯ</a:t>
            </a:r>
          </a:p>
        </p:txBody>
      </p:sp>
      <p:sp>
        <p:nvSpPr>
          <p:cNvPr id="18" name="Rectangle 77">
            <a:extLst>
              <a:ext uri="{FF2B5EF4-FFF2-40B4-BE49-F238E27FC236}">
                <a16:creationId xmlns:a16="http://schemas.microsoft.com/office/drawing/2014/main" id="{01B2DCCB-5A2D-467A-8B8F-2CE77B2CE0C4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942799" y="4280013"/>
            <a:ext cx="3186418" cy="68477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СОЦИАЛЬНАЯ ПОЛИТИКА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9" name="Rectangle 77">
            <a:extLst>
              <a:ext uri="{FF2B5EF4-FFF2-40B4-BE49-F238E27FC236}">
                <a16:creationId xmlns:a16="http://schemas.microsoft.com/office/drawing/2014/main" id="{8763F385-F7DC-4936-BED4-58B10244D667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4596055" y="4238923"/>
            <a:ext cx="3148684" cy="740864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ФИЗИЧЕСКАЯ КУЛЬТУРА И СПОРТ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77">
            <a:extLst>
              <a:ext uri="{FF2B5EF4-FFF2-40B4-BE49-F238E27FC236}">
                <a16:creationId xmlns:a16="http://schemas.microsoft.com/office/drawing/2014/main" id="{54C1CBE2-C1B7-4693-8846-C370FC57413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5200512" y="4233404"/>
            <a:ext cx="3159982" cy="714284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СРЕДСТВА МАССОВОЙ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ИНФОРМАЦИИ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21" name="Rectangle 77">
            <a:extLst>
              <a:ext uri="{FF2B5EF4-FFF2-40B4-BE49-F238E27FC236}">
                <a16:creationId xmlns:a16="http://schemas.microsoft.com/office/drawing/2014/main" id="{A7B83237-DE1C-49D4-87BB-E2726B6C3046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5951530" y="4166311"/>
            <a:ext cx="3167313" cy="85580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ОБСЛУЖИВАНИЕ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ГОСУДАРСТВЕННОГО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 (МУНИЦИПАЛЬНОГО) ДОЛГА</a:t>
            </a:r>
            <a:endParaRPr lang="ru-RU" altLang="ru-RU" sz="1400" dirty="0">
              <a:solidFill>
                <a:srgbClr val="C00000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22" name="Rectangle 77">
            <a:extLst>
              <a:ext uri="{FF2B5EF4-FFF2-40B4-BE49-F238E27FC236}">
                <a16:creationId xmlns:a16="http://schemas.microsoft.com/office/drawing/2014/main" id="{5613B1F4-4238-4078-B14B-FAB7501DBC6E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6679396" y="4169505"/>
            <a:ext cx="3180737" cy="86283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39700"/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МЕЖБЮДЖЕТНЫЕ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ТРАНСФЕРТЫ</a:t>
            </a:r>
          </a:p>
        </p:txBody>
      </p:sp>
    </p:spTree>
    <p:extLst>
      <p:ext uri="{BB962C8B-B14F-4D97-AF65-F5344CB8AC3E}">
        <p14:creationId xmlns:p14="http://schemas.microsoft.com/office/powerpoint/2010/main" val="221277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B764A96-BB72-4352-8870-7F5408D3EAEA}"/>
              </a:ext>
            </a:extLst>
          </p:cNvPr>
          <p:cNvSpPr/>
          <p:nvPr/>
        </p:nvSpPr>
        <p:spPr>
          <a:xfrm>
            <a:off x="1066800" y="476673"/>
            <a:ext cx="7249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Уважаемые жители  Ромодановского муниципального района!</a:t>
            </a:r>
          </a:p>
          <a:p>
            <a:pPr eaLnBrk="1" hangingPunct="1">
              <a:defRPr/>
            </a:pPr>
            <a:endParaRPr lang="ru-RU" altLang="ru-RU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A838C86-4936-446E-B19B-C42CAD9FFFEA}"/>
              </a:ext>
            </a:extLst>
          </p:cNvPr>
          <p:cNvSpPr/>
          <p:nvPr/>
        </p:nvSpPr>
        <p:spPr>
          <a:xfrm>
            <a:off x="827584" y="1123003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   </a:t>
            </a:r>
          </a:p>
        </p:txBody>
      </p:sp>
      <p:pic>
        <p:nvPicPr>
          <p:cNvPr id="13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F8D1DFD3-10B6-4D1F-95D2-7CD10D82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75" y="413147"/>
            <a:ext cx="998141" cy="99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0D42BAE-AD23-445A-87AD-7F41063D430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AB71014-6517-4C1A-909B-D0086C031D02}"/>
              </a:ext>
            </a:extLst>
          </p:cNvPr>
          <p:cNvSpPr/>
          <p:nvPr/>
        </p:nvSpPr>
        <p:spPr>
          <a:xfrm>
            <a:off x="827584" y="1438104"/>
            <a:ext cx="7488832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1" indent="1588" eaLnBrk="1" hangingPunct="1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«Бюджет для граждан» нацелен на широкий круг пользователей – всех граждан  Ромодановского муниципального района Республики Мордовия, не обладающих специальными знаниями в сфере бюджетного законодательства. </a:t>
            </a:r>
          </a:p>
          <a:p>
            <a:pPr marL="179388" lvl="1" indent="1588" eaLnBrk="1" hangingPunct="1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endParaRPr lang="ru-RU" alt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1" indent="1588" eaLnBrk="1" hangingPunct="1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Отчет об исполнении бюджета содержит данные об исполнении бюджета по доходам, расходам и источникам финансирования дефицита бюджета в соответствии с бюджетной классификацией Российской Федерации</a:t>
            </a:r>
          </a:p>
          <a:p>
            <a:pPr marL="179388" lvl="1" indent="1588" eaLnBrk="1" hangingPunct="1">
              <a:lnSpc>
                <a:spcPct val="90000"/>
              </a:lnSpc>
              <a:tabLst>
                <a:tab pos="360363" algn="l"/>
              </a:tabLst>
              <a:defRPr/>
            </a:pP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9388" lvl="1" indent="1588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Годовой отчет об исполнении районного бюджета подлежит рассмотрению Советом депутатов  Ромодановского  муниципального района  Республики Мордовия и утверждается решением Совета депутатов  Ромодановского муниципального района Республики Мордовия  </a:t>
            </a:r>
          </a:p>
          <a:p>
            <a:pPr marL="179388" lvl="1" indent="1588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endParaRPr lang="ru-RU" alt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1" indent="1588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Перед вами </a:t>
            </a:r>
            <a:r>
              <a:rPr lang="ru-RU" altLang="ru-RU" sz="16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брошюра «Бюджет для граждан»,</a:t>
            </a:r>
            <a:r>
              <a:rPr lang="ru-RU" altLang="ru-RU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созданная специально для того, чтобы каждый гражданин  Ромодановского муниципального района Республики Мордовия был осведомлен, как формируется и расходуется бюджет района, сколько в бюджет поступает средств и на какие направления они расходуются.</a:t>
            </a:r>
          </a:p>
          <a:p>
            <a:pPr marL="179388" lvl="1" indent="1588" eaLnBrk="1" hangingPunct="1">
              <a:lnSpc>
                <a:spcPct val="90000"/>
              </a:lnSpc>
              <a:buFontTx/>
              <a:buChar char="•"/>
              <a:tabLst>
                <a:tab pos="360363" algn="l"/>
              </a:tabLst>
              <a:defRPr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2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4C6536-6869-4079-9B4D-68A8053D6333}"/>
              </a:ext>
            </a:extLst>
          </p:cNvPr>
          <p:cNvSpPr txBox="1"/>
          <p:nvPr/>
        </p:nvSpPr>
        <p:spPr>
          <a:xfrm>
            <a:off x="1331640" y="399392"/>
            <a:ext cx="666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</a:rPr>
              <a:t>Структура расходов бюджета  Ромодановского  муниципального района Республики Мордовия в 2023 году</a:t>
            </a:r>
          </a:p>
        </p:txBody>
      </p:sp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1A0CB01B-E502-432F-9428-46B3C88544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914136"/>
              </p:ext>
            </p:extLst>
          </p:nvPr>
        </p:nvGraphicFramePr>
        <p:xfrm>
          <a:off x="360303" y="1438104"/>
          <a:ext cx="8029575" cy="525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8368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84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Характеристика расходной части бюджета Ромодановского муниципального района в 2023 году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3" name="Таблица 4">
            <a:extLst>
              <a:ext uri="{FF2B5EF4-FFF2-40B4-BE49-F238E27FC236}">
                <a16:creationId xmlns:a16="http://schemas.microsoft.com/office/drawing/2014/main" id="{4F29CC1E-0415-4A93-A52A-3461714044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946143"/>
              </p:ext>
            </p:extLst>
          </p:nvPr>
        </p:nvGraphicFramePr>
        <p:xfrm>
          <a:off x="539552" y="1438104"/>
          <a:ext cx="8064896" cy="5087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5765">
                  <a:extLst>
                    <a:ext uri="{9D8B030D-6E8A-4147-A177-3AD203B41FA5}">
                      <a16:colId xmlns:a16="http://schemas.microsoft.com/office/drawing/2014/main" val="221359532"/>
                    </a:ext>
                  </a:extLst>
                </a:gridCol>
                <a:gridCol w="1264702">
                  <a:extLst>
                    <a:ext uri="{9D8B030D-6E8A-4147-A177-3AD203B41FA5}">
                      <a16:colId xmlns:a16="http://schemas.microsoft.com/office/drawing/2014/main" val="1244226920"/>
                    </a:ext>
                  </a:extLst>
                </a:gridCol>
                <a:gridCol w="1201289">
                  <a:extLst>
                    <a:ext uri="{9D8B030D-6E8A-4147-A177-3AD203B41FA5}">
                      <a16:colId xmlns:a16="http://schemas.microsoft.com/office/drawing/2014/main" val="3969786109"/>
                    </a:ext>
                  </a:extLst>
                </a:gridCol>
                <a:gridCol w="1493140">
                  <a:extLst>
                    <a:ext uri="{9D8B030D-6E8A-4147-A177-3AD203B41FA5}">
                      <a16:colId xmlns:a16="http://schemas.microsoft.com/office/drawing/2014/main" val="3113056739"/>
                    </a:ext>
                  </a:extLst>
                </a:gridCol>
              </a:tblGrid>
              <a:tr h="758076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бюджета Ромодановского муниципального района Республики Мордовия, тыс.рублей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 на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 за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72553"/>
                  </a:ext>
                </a:extLst>
              </a:tr>
              <a:tr h="353650">
                <a:tc>
                  <a:txBody>
                    <a:bodyPr/>
                    <a:lstStyle/>
                    <a:p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532064,9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516356,1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741822"/>
                  </a:ext>
                </a:extLst>
              </a:tr>
              <a:tr h="35365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68104,4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66527,9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34205"/>
                  </a:ext>
                </a:extLst>
              </a:tr>
              <a:tr h="83759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2437,0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834511"/>
                  </a:ext>
                </a:extLst>
              </a:tr>
              <a:tr h="1079565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32127,2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31251,7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454333"/>
                  </a:ext>
                </a:extLst>
              </a:tr>
              <a:tr h="83759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7235,6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7094,8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581744"/>
                  </a:ext>
                </a:extLst>
              </a:tr>
              <a:tr h="433556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Резервные фонды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3556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25954,6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25408,3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720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106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2400"/>
            <a:ext cx="13681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152400"/>
            <a:ext cx="998142" cy="990600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84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3" name="Таблица 4">
            <a:extLst>
              <a:ext uri="{FF2B5EF4-FFF2-40B4-BE49-F238E27FC236}">
                <a16:creationId xmlns:a16="http://schemas.microsoft.com/office/drawing/2014/main" id="{4F29CC1E-0415-4A93-A52A-3461714044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209208"/>
              </p:ext>
            </p:extLst>
          </p:nvPr>
        </p:nvGraphicFramePr>
        <p:xfrm>
          <a:off x="228600" y="1173554"/>
          <a:ext cx="8686800" cy="5222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5585">
                  <a:extLst>
                    <a:ext uri="{9D8B030D-6E8A-4147-A177-3AD203B41FA5}">
                      <a16:colId xmlns:a16="http://schemas.microsoft.com/office/drawing/2014/main" val="221359532"/>
                    </a:ext>
                  </a:extLst>
                </a:gridCol>
                <a:gridCol w="1306864">
                  <a:extLst>
                    <a:ext uri="{9D8B030D-6E8A-4147-A177-3AD203B41FA5}">
                      <a16:colId xmlns:a16="http://schemas.microsoft.com/office/drawing/2014/main" val="1244226920"/>
                    </a:ext>
                  </a:extLst>
                </a:gridCol>
                <a:gridCol w="1306864">
                  <a:extLst>
                    <a:ext uri="{9D8B030D-6E8A-4147-A177-3AD203B41FA5}">
                      <a16:colId xmlns:a16="http://schemas.microsoft.com/office/drawing/2014/main" val="3969786109"/>
                    </a:ext>
                  </a:extLst>
                </a:gridCol>
                <a:gridCol w="1537487">
                  <a:extLst>
                    <a:ext uri="{9D8B030D-6E8A-4147-A177-3AD203B41FA5}">
                      <a16:colId xmlns:a16="http://schemas.microsoft.com/office/drawing/2014/main" val="3113056739"/>
                    </a:ext>
                  </a:extLst>
                </a:gridCol>
              </a:tblGrid>
              <a:tr h="828796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бюджета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Ромоданов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ского муниципального района Республики Мордовия, тыс.рублей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 на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 за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72553"/>
                  </a:ext>
                </a:extLst>
              </a:tr>
              <a:tr h="46186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4827,1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4723,9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741822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Органы юстиции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34205"/>
                  </a:ext>
                </a:extLst>
              </a:tr>
              <a:tr h="527564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Защита населения и территории от чрезвычайных ситуаций природного и техногенного характера, пожарная безопасность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3157,2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3054,0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245295"/>
                  </a:ext>
                </a:extLst>
              </a:tr>
              <a:tr h="222764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114310,5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104721,5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601507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Сельское хозяйство и рыболовство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64407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5592,5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Дорожное хозяйство (дорожные фонды)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105355,4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96173,3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242388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2055,8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147218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9151,8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9129,5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4313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5577,7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805824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219746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978357"/>
                  </a:ext>
                </a:extLst>
              </a:tr>
              <a:tr h="27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2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 в области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охраны окружающей среды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D5C1EC0-0042-4E08-85FC-F1AB21F2ED6B}"/>
              </a:ext>
            </a:extLst>
          </p:cNvPr>
          <p:cNvSpPr txBox="1"/>
          <p:nvPr/>
        </p:nvSpPr>
        <p:spPr>
          <a:xfrm>
            <a:off x="755578" y="304800"/>
            <a:ext cx="784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Характеристика расходной части бюджета  Ромодановского муниципального района в 2023 году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990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84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3" name="Таблица 4">
            <a:extLst>
              <a:ext uri="{FF2B5EF4-FFF2-40B4-BE49-F238E27FC236}">
                <a16:creationId xmlns:a16="http://schemas.microsoft.com/office/drawing/2014/main" id="{4F29CC1E-0415-4A93-A52A-3461714044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56513"/>
              </p:ext>
            </p:extLst>
          </p:nvPr>
        </p:nvGraphicFramePr>
        <p:xfrm>
          <a:off x="539552" y="1828800"/>
          <a:ext cx="8136904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213595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24422692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96978610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113056739"/>
                    </a:ext>
                  </a:extLst>
                </a:gridCol>
              </a:tblGrid>
              <a:tr h="533399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бюджета Ромодановского муниципального района Республики Мордовия, тыс.рублей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 на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 за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72553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273482,4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271429,9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852370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образование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75450,2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75084,6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751027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Общее образование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168186,4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167066,8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655401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Дополнительное образование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26000,7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25568,2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732704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Молодежная политика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758962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 в области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08525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32746,1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32232,7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338031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29361,9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28933,0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708902"/>
                  </a:ext>
                </a:extLst>
              </a:tr>
              <a:tr h="479685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 в области культуры, кинематографии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3299,7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619840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23410,4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22243,5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659337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Пенсионное обеспечение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3427,1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3427,1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19589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 населения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8075,9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7818,4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11898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семьи и детства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11907,4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10998,0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1008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496DEBD-DC7C-432C-A304-96FA8827C956}"/>
              </a:ext>
            </a:extLst>
          </p:cNvPr>
          <p:cNvSpPr txBox="1"/>
          <p:nvPr/>
        </p:nvSpPr>
        <p:spPr>
          <a:xfrm>
            <a:off x="755578" y="374114"/>
            <a:ext cx="784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Характеристика расходной части бюджета  Ромодановского муниципального района в 2023 году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85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367417"/>
            <a:ext cx="784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Характеристика расходной части бюджета Ромодановского муниципального района в 2023 году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3" name="Таблица 4">
            <a:extLst>
              <a:ext uri="{FF2B5EF4-FFF2-40B4-BE49-F238E27FC236}">
                <a16:creationId xmlns:a16="http://schemas.microsoft.com/office/drawing/2014/main" id="{4F29CC1E-0415-4A93-A52A-3461714044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531584"/>
              </p:ext>
            </p:extLst>
          </p:nvPr>
        </p:nvGraphicFramePr>
        <p:xfrm>
          <a:off x="539552" y="1438105"/>
          <a:ext cx="8064896" cy="4685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875">
                  <a:extLst>
                    <a:ext uri="{9D8B030D-6E8A-4147-A177-3AD203B41FA5}">
                      <a16:colId xmlns:a16="http://schemas.microsoft.com/office/drawing/2014/main" val="221359532"/>
                    </a:ext>
                  </a:extLst>
                </a:gridCol>
                <a:gridCol w="1213303">
                  <a:extLst>
                    <a:ext uri="{9D8B030D-6E8A-4147-A177-3AD203B41FA5}">
                      <a16:colId xmlns:a16="http://schemas.microsoft.com/office/drawing/2014/main" val="1244226920"/>
                    </a:ext>
                  </a:extLst>
                </a:gridCol>
                <a:gridCol w="1213303">
                  <a:extLst>
                    <a:ext uri="{9D8B030D-6E8A-4147-A177-3AD203B41FA5}">
                      <a16:colId xmlns:a16="http://schemas.microsoft.com/office/drawing/2014/main" val="3969786109"/>
                    </a:ext>
                  </a:extLst>
                </a:gridCol>
                <a:gridCol w="1427415">
                  <a:extLst>
                    <a:ext uri="{9D8B030D-6E8A-4147-A177-3AD203B41FA5}">
                      <a16:colId xmlns:a16="http://schemas.microsoft.com/office/drawing/2014/main" val="3113056739"/>
                    </a:ext>
                  </a:extLst>
                </a:gridCol>
              </a:tblGrid>
              <a:tr h="41712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бюджета Ромодановского муниципального района Республики Мордовия, тыс.рублей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 на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 за 2023г.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72553"/>
                  </a:ext>
                </a:extLst>
              </a:tr>
              <a:tr h="22616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09409"/>
                  </a:ext>
                </a:extLst>
              </a:tr>
              <a:tr h="22616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299778"/>
                  </a:ext>
                </a:extLst>
              </a:tr>
              <a:tr h="226163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 МАССОВОЙ ИНФОРМАЦИИ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9870"/>
                  </a:ext>
                </a:extLst>
              </a:tr>
              <a:tr h="296619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Периодическая печать и издательства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709483"/>
                  </a:ext>
                </a:extLst>
              </a:tr>
              <a:tr h="380906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148318"/>
                  </a:ext>
                </a:extLst>
              </a:tr>
              <a:tr h="41712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Обслуживание государственного (муниципального) внутреннего долга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753727"/>
                  </a:ext>
                </a:extLst>
              </a:tr>
              <a:tr h="535649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446063"/>
                  </a:ext>
                </a:extLst>
              </a:tr>
              <a:tr h="41712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Дотации на выравнивание бюджетной обеспеченности поселений субъектов Российской Федерации и муниципальных образований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878872"/>
                  </a:ext>
                </a:extLst>
              </a:tr>
              <a:tr h="41712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межбюджетные трансферты общего характера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486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737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1187624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Динамика расходов бюджета Ромодановского муниципального района в 2021-2023 годах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Group 340">
            <a:extLst>
              <a:ext uri="{FF2B5EF4-FFF2-40B4-BE49-F238E27FC236}">
                <a16:creationId xmlns:a16="http://schemas.microsoft.com/office/drawing/2014/main" id="{FFD7D23E-772C-4FA3-92B3-99B863D5B7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9237295"/>
              </p:ext>
            </p:extLst>
          </p:nvPr>
        </p:nvGraphicFramePr>
        <p:xfrm>
          <a:off x="685800" y="1981200"/>
          <a:ext cx="7560839" cy="3976742"/>
        </p:xfrm>
        <a:graphic>
          <a:graphicData uri="http://schemas.openxmlformats.org/drawingml/2006/table">
            <a:tbl>
              <a:tblPr/>
              <a:tblGrid>
                <a:gridCol w="4680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3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61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бюджета Ромодановского муниципального района Республики Мордовия, тыс. рублей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73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в том числе: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48244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543080,4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516356,1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53289,7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57120,0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66527,9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61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2942,8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3622,9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4723,9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57167,8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98415,7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104721,5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40830,6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61681,6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9129,5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73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280286,9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269388,7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271429,9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Культура, кинематография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28951,8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29123,0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32232,7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15457,6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17029,1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22243,5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 массовой информации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05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Межбюджетные трансферты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2138,4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3211,8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3817,4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846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0CF6C8-C1ED-47D9-BB35-74581E87E1C4}"/>
              </a:ext>
            </a:extLst>
          </p:cNvPr>
          <p:cNvSpPr txBox="1"/>
          <p:nvPr/>
        </p:nvSpPr>
        <p:spPr>
          <a:xfrm>
            <a:off x="1413059" y="386330"/>
            <a:ext cx="6543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</a:rPr>
              <a:t>Динамика расходов бюджета  Ромодановского  муниципального района Республики Мордовия на душу населения за 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2021-2023 годы</a:t>
            </a:r>
          </a:p>
        </p:txBody>
      </p:sp>
      <p:pic>
        <p:nvPicPr>
          <p:cNvPr id="8" name="Picture 10" descr="https://thumbs.dreamstime.com/b/%D0%B5%D0%B3%D0%BE-%D0%B1%D1%83%D0%BC%D0%B0%D0%B6%D0%BD%D0%B8%D0%BA-%D0%BE%D1%82%D0%B2%D0%B5%D1%80%D1%81%D1%82%D0%B8%D1%8F-%D1%87%D0%B5%D0%BB%D0%BE%D0%B2%D0%B5%D0%BA%D0%B0-20759134.jpg">
            <a:extLst>
              <a:ext uri="{FF2B5EF4-FFF2-40B4-BE49-F238E27FC236}">
                <a16:creationId xmlns:a16="http://schemas.microsoft.com/office/drawing/2014/main" id="{C7EC85BA-CD8B-480A-90F6-0B2A795F0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616" y="1976718"/>
            <a:ext cx="3456384" cy="289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2109F5C2-5651-4744-86D1-85B6EEA3BA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8595171"/>
              </p:ext>
            </p:extLst>
          </p:nvPr>
        </p:nvGraphicFramePr>
        <p:xfrm>
          <a:off x="899592" y="2132856"/>
          <a:ext cx="3456384" cy="3252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60CAB87-13F2-424B-88F4-FF6A543472F5}"/>
              </a:ext>
            </a:extLst>
          </p:cNvPr>
          <p:cNvSpPr txBox="1"/>
          <p:nvPr/>
        </p:nvSpPr>
        <p:spPr>
          <a:xfrm>
            <a:off x="899592" y="1865912"/>
            <a:ext cx="672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659050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Национальные проекты</a:t>
            </a:r>
            <a:endParaRPr lang="ru-RU" altLang="ru-RU" sz="2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5">
            <a:extLst>
              <a:ext uri="{FF2B5EF4-FFF2-40B4-BE49-F238E27FC236}">
                <a16:creationId xmlns:a16="http://schemas.microsoft.com/office/drawing/2014/main" id="{A9365D35-88C5-4D56-B0A1-39AB0D154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508288"/>
            <a:ext cx="7245422" cy="1077218"/>
          </a:xfrm>
          <a:prstGeom prst="rect">
            <a:avLst/>
          </a:prstGeom>
          <a:solidFill>
            <a:srgbClr val="FAF068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ru-RU" altLang="ru-RU" sz="1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В 2023 году в  Ромодановском муниципальном районе  финансировались мероприятия в рамках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3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национальных проектов в объеме  -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62404,8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тыс. руб.</a:t>
            </a:r>
            <a:endParaRPr lang="ru-RU" altLang="ru-RU" sz="16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grpSp>
        <p:nvGrpSpPr>
          <p:cNvPr id="3" name="Группа 11">
            <a:extLst>
              <a:ext uri="{FF2B5EF4-FFF2-40B4-BE49-F238E27FC236}">
                <a16:creationId xmlns:a16="http://schemas.microsoft.com/office/drawing/2014/main" id="{0E7B9B7E-B1DA-41A7-92EF-D0851F02557F}"/>
              </a:ext>
            </a:extLst>
          </p:cNvPr>
          <p:cNvGrpSpPr/>
          <p:nvPr/>
        </p:nvGrpSpPr>
        <p:grpSpPr>
          <a:xfrm>
            <a:off x="6172200" y="2628900"/>
            <a:ext cx="1981200" cy="1600200"/>
            <a:chOff x="2279524" y="944898"/>
            <a:chExt cx="1951303" cy="1259864"/>
          </a:xfrm>
        </p:grpSpPr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id="{10ECEAED-107D-4A27-BE5E-7D6961E3293D}"/>
                </a:ext>
              </a:extLst>
            </p:cNvPr>
            <p:cNvSpPr/>
            <p:nvPr/>
          </p:nvSpPr>
          <p:spPr>
            <a:xfrm>
              <a:off x="2279524" y="944898"/>
              <a:ext cx="1951303" cy="125986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: скругленные углы 4">
              <a:extLst>
                <a:ext uri="{FF2B5EF4-FFF2-40B4-BE49-F238E27FC236}">
                  <a16:creationId xmlns:a16="http://schemas.microsoft.com/office/drawing/2014/main" id="{23008D4A-0428-4B6B-A449-987A95135E67}"/>
                </a:ext>
              </a:extLst>
            </p:cNvPr>
            <p:cNvSpPr txBox="1"/>
            <p:nvPr/>
          </p:nvSpPr>
          <p:spPr>
            <a:xfrm>
              <a:off x="2354574" y="1004892"/>
              <a:ext cx="1814750" cy="10768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«Жилье и городская среда»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58507,8 тыс. руб. </a:t>
              </a:r>
              <a:endParaRPr lang="ru-RU" sz="1600" b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14">
            <a:extLst>
              <a:ext uri="{FF2B5EF4-FFF2-40B4-BE49-F238E27FC236}">
                <a16:creationId xmlns:a16="http://schemas.microsoft.com/office/drawing/2014/main" id="{6234FE6D-7F05-489B-BACF-744CF141CF5E}"/>
              </a:ext>
            </a:extLst>
          </p:cNvPr>
          <p:cNvGrpSpPr/>
          <p:nvPr/>
        </p:nvGrpSpPr>
        <p:grpSpPr>
          <a:xfrm>
            <a:off x="827584" y="2628900"/>
            <a:ext cx="1981200" cy="1530310"/>
            <a:chOff x="2279524" y="944898"/>
            <a:chExt cx="1951303" cy="1259864"/>
          </a:xfrm>
        </p:grpSpPr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id="{E9E7DC44-70FB-45DD-A288-65852E207087}"/>
                </a:ext>
              </a:extLst>
            </p:cNvPr>
            <p:cNvSpPr/>
            <p:nvPr/>
          </p:nvSpPr>
          <p:spPr>
            <a:xfrm>
              <a:off x="2279524" y="944898"/>
              <a:ext cx="1951303" cy="125986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рямоугольник: скругленные углы 4">
              <a:extLst>
                <a:ext uri="{FF2B5EF4-FFF2-40B4-BE49-F238E27FC236}">
                  <a16:creationId xmlns:a16="http://schemas.microsoft.com/office/drawing/2014/main" id="{E957EEAF-BAE2-4859-90DA-E7228714C2ED}"/>
                </a:ext>
              </a:extLst>
            </p:cNvPr>
            <p:cNvSpPr txBox="1"/>
            <p:nvPr/>
          </p:nvSpPr>
          <p:spPr>
            <a:xfrm>
              <a:off x="2341024" y="944898"/>
              <a:ext cx="1828301" cy="1136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«Культура»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2164,5 </a:t>
              </a:r>
              <a:r>
                <a:rPr lang="ru-RU" sz="16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тыс. руб. </a:t>
              </a:r>
              <a:endParaRPr lang="ru-RU" sz="1600" b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Picture 2" descr="C:\Users\Nina\Desktop\1565330047general_pages_09_august_2019_i76422_jiteli_oblasti_smogut_sledit.jpg">
            <a:extLst>
              <a:ext uri="{FF2B5EF4-FFF2-40B4-BE49-F238E27FC236}">
                <a16:creationId xmlns:a16="http://schemas.microsoft.com/office/drawing/2014/main" id="{C75CDD80-1FFB-43CB-969D-9D35A9A0E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62" y="4297088"/>
            <a:ext cx="6721637" cy="186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: скругленные углы 15">
            <a:extLst>
              <a:ext uri="{FF2B5EF4-FFF2-40B4-BE49-F238E27FC236}">
                <a16:creationId xmlns:a16="http://schemas.microsoft.com/office/drawing/2014/main" id="{E9E7DC44-70FB-45DD-A288-65852E207087}"/>
              </a:ext>
            </a:extLst>
          </p:cNvPr>
          <p:cNvSpPr/>
          <p:nvPr/>
        </p:nvSpPr>
        <p:spPr>
          <a:xfrm>
            <a:off x="3507297" y="2662931"/>
            <a:ext cx="2057400" cy="153031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«Образование»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1732,5 тыс.руб.</a:t>
            </a:r>
          </a:p>
        </p:txBody>
      </p:sp>
    </p:spTree>
    <p:extLst>
      <p:ext uri="{BB962C8B-B14F-4D97-AF65-F5344CB8AC3E}">
        <p14:creationId xmlns:p14="http://schemas.microsoft.com/office/powerpoint/2010/main" val="33341358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83E3A-6F80-4C0D-AB25-53B1E3145944}"/>
              </a:ext>
            </a:extLst>
          </p:cNvPr>
          <p:cNvSpPr txBox="1"/>
          <p:nvPr/>
        </p:nvSpPr>
        <p:spPr>
          <a:xfrm>
            <a:off x="755578" y="476672"/>
            <a:ext cx="756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ПРОГРАММНЫЙ БЮДЖЕТ</a:t>
            </a:r>
            <a:endParaRPr lang="ru-RU" altLang="ru-RU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5">
            <a:extLst>
              <a:ext uri="{FF2B5EF4-FFF2-40B4-BE49-F238E27FC236}">
                <a16:creationId xmlns:a16="http://schemas.microsoft.com/office/drawing/2014/main" id="{3C3BDD54-1C5C-49F4-AE3C-5E3C6FD26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1504026"/>
            <a:ext cx="8063063" cy="169277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ru-RU" altLang="ru-RU" sz="1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ru-RU" altLang="ru-RU" dirty="0">
                <a:solidFill>
                  <a:srgbClr val="C00000"/>
                </a:solidFill>
                <a:latin typeface="Cambria" pitchFamily="18" charset="0"/>
                <a:cs typeface="Arial" panose="020B0604020202020204" pitchFamily="34" charset="0"/>
              </a:rPr>
              <a:t>Программный бюджет </a:t>
            </a:r>
            <a:r>
              <a:rPr lang="ru-RU" altLang="ru-RU" dirty="0">
                <a:solidFill>
                  <a:srgbClr val="002060"/>
                </a:solidFill>
                <a:latin typeface="Cambria" pitchFamily="18" charset="0"/>
                <a:cs typeface="Arial" panose="020B0604020202020204" pitchFamily="34" charset="0"/>
              </a:rPr>
              <a:t>отличается от традиционного тем, что все или почти все расходы включены в программы и каждая программа своей целью прямо увязана с тем или иным стратегическим итогом деятельности ведомства.</a:t>
            </a:r>
          </a:p>
          <a:p>
            <a:pPr algn="just" eaLnBrk="1" hangingPunct="1">
              <a:defRPr/>
            </a:pPr>
            <a:endParaRPr lang="ru-RU" altLang="ru-RU" sz="16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F9845CC6-7AC3-4173-B41E-3BA8A12CAA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4160885"/>
              </p:ext>
            </p:extLst>
          </p:nvPr>
        </p:nvGraphicFramePr>
        <p:xfrm>
          <a:off x="838200" y="3276600"/>
          <a:ext cx="7461997" cy="314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 Box 13">
            <a:extLst>
              <a:ext uri="{FF2B5EF4-FFF2-40B4-BE49-F238E27FC236}">
                <a16:creationId xmlns:a16="http://schemas.microsoft.com/office/drawing/2014/main" id="{589139A6-522E-4D07-91FC-9E1544F7F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5286375"/>
            <a:ext cx="80629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dirty="0">
              <a:solidFill>
                <a:schemeClr val="accent2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9274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A175F0B-7905-4F5F-AB64-3E86461F0933}"/>
              </a:ext>
            </a:extLst>
          </p:cNvPr>
          <p:cNvSpPr/>
          <p:nvPr/>
        </p:nvSpPr>
        <p:spPr>
          <a:xfrm>
            <a:off x="1691680" y="386330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ПРОГРАММНЫЙ БЮДЖЕТ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55">
            <a:extLst>
              <a:ext uri="{FF2B5EF4-FFF2-40B4-BE49-F238E27FC236}">
                <a16:creationId xmlns:a16="http://schemas.microsoft.com/office/drawing/2014/main" id="{2E41C92F-8299-49B4-8391-E7327AE1C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1680" y="794144"/>
            <a:ext cx="6048672" cy="107721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ru-RU" altLang="ru-RU" sz="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1600" b="1" dirty="0">
                <a:solidFill>
                  <a:schemeClr val="accent2"/>
                </a:solidFill>
                <a:latin typeface="Cambria" pitchFamily="18" charset="0"/>
                <a:cs typeface="Arial" charset="0"/>
              </a:rPr>
              <a:t>Муниципальная программа – </a:t>
            </a:r>
            <a:r>
              <a:rPr lang="ru-RU" altLang="ru-RU" sz="1600" b="1" dirty="0">
                <a:solidFill>
                  <a:srgbClr val="002060"/>
                </a:solidFill>
                <a:latin typeface="Cambria" pitchFamily="18" charset="0"/>
                <a:cs typeface="Arial" charset="0"/>
              </a:rPr>
              <a:t>это система мероприятий взаимоувязанных по задачам, срокам осуществления и ресурсам</a:t>
            </a:r>
          </a:p>
          <a:p>
            <a:pPr algn="ctr" eaLnBrk="1" hangingPunct="1">
              <a:defRPr/>
            </a:pPr>
            <a:endParaRPr lang="ru-RU" altLang="ru-RU" sz="800" cap="small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30" name="Text Box 13">
            <a:extLst>
              <a:ext uri="{FF2B5EF4-FFF2-40B4-BE49-F238E27FC236}">
                <a16:creationId xmlns:a16="http://schemas.microsoft.com/office/drawing/2014/main" id="{677B9224-536E-4201-BF6F-06E22772A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48" y="5143512"/>
            <a:ext cx="7530060" cy="861774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800" dirty="0">
              <a:solidFill>
                <a:srgbClr val="002060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2023 году в Ромодановском муниципальном районе действовало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муниципальных программы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Расход по муниципальным программам составил – 482 051,6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ыс.руб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что составляет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93,4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от общих расходов. </a:t>
            </a:r>
            <a:endParaRPr lang="ru-RU" altLang="ru-RU" sz="14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3857908F-3E1C-56E2-2414-CE1B62D642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360120"/>
              </p:ext>
            </p:extLst>
          </p:nvPr>
        </p:nvGraphicFramePr>
        <p:xfrm>
          <a:off x="1455042" y="1959384"/>
          <a:ext cx="6048672" cy="3184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2534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51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Ромодановский муниципальный район Республики Мордовия</a:t>
            </a:r>
            <a:br>
              <a:rPr lang="ru-RU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3.bp.blogspot.com/-0h8FJoHnQh8/T7qMl2IdhkI/AAAAAAAAIsM/_V5SX9zr9lk/s1600/%D0%9A%D0%B0%D1%80%D1%82%D0%B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8560558" cy="525780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F8D1DFD3-10B6-4D1F-95D2-7CD10D82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75" y="413147"/>
            <a:ext cx="998141" cy="99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D42BAE-AD23-445A-87AD-7F41063D430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01000" y="228600"/>
            <a:ext cx="998142" cy="1051774"/>
          </a:xfrm>
          <a:prstGeom prst="rect">
            <a:avLst/>
          </a:prstGeom>
          <a:effectLst/>
        </p:spPr>
      </p:pic>
      <p:sp>
        <p:nvSpPr>
          <p:cNvPr id="6" name="Прямоугольник 5"/>
          <p:cNvSpPr/>
          <p:nvPr/>
        </p:nvSpPr>
        <p:spPr>
          <a:xfrm>
            <a:off x="2324109" y="3188935"/>
            <a:ext cx="1866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1800" y="1143000"/>
            <a:ext cx="24384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777,3 кв. км                   Площадь территории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1000" y="5715000"/>
            <a:ext cx="47244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44 309,9 руб.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Среднемесячная номинальная начисленная заработная плата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1738200"/>
            <a:ext cx="1447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19 042 человек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Численность населения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19800" y="6324600"/>
            <a:ext cx="270180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12 сельских поселений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F5B6CE6-647B-4807-8BF0-4C375FBE9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7373"/>
              </p:ext>
            </p:extLst>
          </p:nvPr>
        </p:nvGraphicFramePr>
        <p:xfrm>
          <a:off x="762000" y="1447800"/>
          <a:ext cx="7842448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58072">
                  <a:extLst>
                    <a:ext uri="{9D8B030D-6E8A-4147-A177-3AD203B41FA5}">
                      <a16:colId xmlns:a16="http://schemas.microsoft.com/office/drawing/2014/main" val="146126581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4712244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7859132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639453258"/>
                    </a:ext>
                  </a:extLst>
                </a:gridCol>
              </a:tblGrid>
              <a:tr h="111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602737518"/>
                  </a:ext>
                </a:extLst>
              </a:tr>
              <a:tr h="111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образования в 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Ромодановском </a:t>
                      </a: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муниципальном районе» на 2016-2025 годы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270878,8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268902,4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229964700"/>
                  </a:ext>
                </a:extLst>
              </a:tr>
              <a:tr h="1110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«Жилище» на 2020-2025 годы Ромодановского муниципального района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70581,5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69892,3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культуры и туризма  Ромодановского муниципального района 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42665,8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41986,6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98,4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19416564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физической культуры и спорта в 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Ромодановском</a:t>
                      </a: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муниципальном районе»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57221024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«Укрепление общественного порядка и обеспечение общественной безопасности в 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Ромодановском  муниципальном районе»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2199,0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2142,7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97,4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Программа развития сельского хозяйства и регулирования рынков сельскохозяйственной продукции, сырья и продовольствия в 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Ромодановском </a:t>
                      </a: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муниципальном районе на 2013-2025 годы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1621,5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1237,2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2423546788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EFE1E2E-04FD-41E6-A732-E917AFD241D2}"/>
              </a:ext>
            </a:extLst>
          </p:cNvPr>
          <p:cNvSpPr/>
          <p:nvPr/>
        </p:nvSpPr>
        <p:spPr>
          <a:xfrm>
            <a:off x="1547664" y="385589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0066"/>
                </a:solidFill>
                <a:latin typeface="Times New Roman" panose="02020603050405020304" pitchFamily="18" charset="0"/>
              </a:rPr>
              <a:t>Финансирование муниципальных программ за 2023 год (тыс. рублей)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4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F5B6CE6-647B-4807-8BF0-4C375FBE9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863868"/>
              </p:ext>
            </p:extLst>
          </p:nvPr>
        </p:nvGraphicFramePr>
        <p:xfrm>
          <a:off x="762000" y="1438104"/>
          <a:ext cx="7842448" cy="4048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58072">
                  <a:extLst>
                    <a:ext uri="{9D8B030D-6E8A-4147-A177-3AD203B41FA5}">
                      <a16:colId xmlns:a16="http://schemas.microsoft.com/office/drawing/2014/main" val="146126581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4712244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7859132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639453258"/>
                    </a:ext>
                  </a:extLst>
                </a:gridCol>
              </a:tblGrid>
              <a:tr h="111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Процент исполнения, %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602737518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«Повышение безопасности дорожного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движения</a:t>
                      </a: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</a:t>
                      </a:r>
                      <a:r>
                        <a:rPr lang="ru-RU" sz="13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территории Ромодановского</a:t>
                      </a: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муниципального района»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46847,6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37665,5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80,4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894303664"/>
                  </a:ext>
                </a:extLst>
              </a:tr>
              <a:tr h="8783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повышения эффективности управления муниципальными финансами в Ромодановском муниципальном районе Республики Мордовия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11096,3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10955,5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98,7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3414907833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Ромодановского муниципального района «Комплексное развитие сельских территорий»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6953,0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6953,0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жилищно-коммунального хозяйства Ромодановского муниципального района Республики Мордовия»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768,8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755,0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98,2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 Комплексного развития систем коммунальной инфраструктуры Ромодановского муниципального района Республики Мордовия на 2018-2022гг.»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526,3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526,3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983" marR="249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24983" marR="2498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EFE1E2E-04FD-41E6-A732-E917AFD241D2}"/>
              </a:ext>
            </a:extLst>
          </p:cNvPr>
          <p:cNvSpPr/>
          <p:nvPr/>
        </p:nvSpPr>
        <p:spPr>
          <a:xfrm>
            <a:off x="1547664" y="385589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0066"/>
                </a:solidFill>
                <a:latin typeface="Times New Roman" panose="02020603050405020304" pitchFamily="18" charset="0"/>
              </a:rPr>
              <a:t>Финансирование муниципальных программ за 2023 год (тыс. рублей)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836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1F4DBC-0698-4353-9822-44E3E67C67C3}"/>
              </a:ext>
            </a:extLst>
          </p:cNvPr>
          <p:cNvSpPr/>
          <p:nvPr/>
        </p:nvSpPr>
        <p:spPr>
          <a:xfrm>
            <a:off x="1547664" y="569764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Контактная информация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AF7DA25-D5D0-4356-89D2-035B611F0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1268517"/>
            <a:ext cx="6601544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Финансовое управление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администрации Ромодановского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муниципального района Республики Мордовия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400" b="1" dirty="0">
                <a:solidFill>
                  <a:srgbClr val="002060"/>
                </a:solidFill>
                <a:latin typeface="Arial" panose="020B0604020202020204" pitchFamily="34" charset="0"/>
              </a:rPr>
              <a:t> 431600</a:t>
            </a:r>
            <a:r>
              <a:rPr lang="ru-RU" altLang="ru-RU" sz="1400" b="1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ru-RU" altLang="ru-RU" sz="1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Республика Мордовия, Ромодановский район, п.Ромоданово, ул.Ленина, д.138Б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dirty="0">
                <a:solidFill>
                  <a:srgbClr val="002060"/>
                </a:solidFill>
                <a:latin typeface="Cambria" panose="02040503050406030204" pitchFamily="18" charset="0"/>
              </a:rPr>
              <a:t>fu</a:t>
            </a:r>
            <a:r>
              <a:rPr lang="ru-RU" altLang="ru-RU" sz="1400" b="1" dirty="0">
                <a:solidFill>
                  <a:srgbClr val="002060"/>
                </a:solidFill>
                <a:latin typeface="Cambria" panose="02040503050406030204" pitchFamily="18" charset="0"/>
              </a:rPr>
              <a:t>@</a:t>
            </a:r>
            <a:r>
              <a:rPr lang="en-US" altLang="ru-RU" sz="1400" b="1" dirty="0" err="1">
                <a:solidFill>
                  <a:srgbClr val="002060"/>
                </a:solidFill>
                <a:latin typeface="Cambria" panose="02040503050406030204" pitchFamily="18" charset="0"/>
              </a:rPr>
              <a:t>romodanovo.e-mordovia</a:t>
            </a:r>
            <a:r>
              <a:rPr lang="ru-RU" altLang="ru-RU" sz="1400" b="1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  <a:r>
              <a:rPr lang="ru-RU" altLang="ru-RU" sz="1400" b="1" dirty="0" err="1">
                <a:solidFill>
                  <a:srgbClr val="002060"/>
                </a:solidFill>
                <a:latin typeface="Cambria" panose="02040503050406030204" pitchFamily="18" charset="0"/>
              </a:rPr>
              <a:t>ru</a:t>
            </a:r>
            <a:endParaRPr lang="ru-RU" altLang="ru-RU" sz="1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>
              <a:solidFill>
                <a:srgbClr val="000066"/>
              </a:solidFill>
              <a:latin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solidFill>
                  <a:srgbClr val="000066"/>
                </a:solidFill>
                <a:latin typeface="Arial" panose="020B0604020202020204" pitchFamily="34" charset="0"/>
              </a:rPr>
              <a:t>https://romodanovo.e-mordovia.ru/</a:t>
            </a:r>
            <a:endParaRPr lang="ru-RU" altLang="ru-RU" sz="1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(883</a:t>
            </a:r>
            <a:r>
              <a:rPr lang="en-US" alt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ru-RU" alt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8) 2 -90-81 2-90-27, 2-05-26</a:t>
            </a:r>
          </a:p>
        </p:txBody>
      </p:sp>
      <p:pic>
        <p:nvPicPr>
          <p:cNvPr id="7" name="Picture 2" descr="Картинки по запросу &quot;почтовый адрес картинка&quot;">
            <a:extLst>
              <a:ext uri="{FF2B5EF4-FFF2-40B4-BE49-F238E27FC236}">
                <a16:creationId xmlns:a16="http://schemas.microsoft.com/office/drawing/2014/main" id="{3566A984-257B-4140-AD46-9BA0FFFD5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835" y="2554672"/>
            <a:ext cx="928694" cy="80367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8" name="Picture 4" descr="Картинки по запросу &quot;эдектронный адрес картинка&quot;">
            <a:extLst>
              <a:ext uri="{FF2B5EF4-FFF2-40B4-BE49-F238E27FC236}">
                <a16:creationId xmlns:a16="http://schemas.microsoft.com/office/drawing/2014/main" id="{97A4A649-9246-48B6-9B61-A442913DE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3035" y="3719787"/>
            <a:ext cx="1008112" cy="91194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1" name="Прямоугольник 18">
            <a:extLst>
              <a:ext uri="{FF2B5EF4-FFF2-40B4-BE49-F238E27FC236}">
                <a16:creationId xmlns:a16="http://schemas.microsoft.com/office/drawing/2014/main" id="{A3A3059D-4D5A-4402-90BD-35E581C40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5547073"/>
            <a:ext cx="748240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rgbClr val="002060"/>
                </a:solidFill>
                <a:latin typeface="Cambria" panose="02040503050406030204" pitchFamily="18" charset="0"/>
              </a:rPr>
              <a:t>График работы: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002060"/>
                </a:solidFill>
                <a:latin typeface="Cambria" panose="02040503050406030204" pitchFamily="18" charset="0"/>
              </a:rPr>
              <a:t>Понедельник – пятница с 8-30 до 17-30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002060"/>
                </a:solidFill>
                <a:latin typeface="Cambria" panose="02040503050406030204" pitchFamily="18" charset="0"/>
              </a:rPr>
              <a:t>Обеденный перерыв – с 13-00 до 14-00</a:t>
            </a:r>
          </a:p>
        </p:txBody>
      </p:sp>
      <p:pic>
        <p:nvPicPr>
          <p:cNvPr id="12" name="Picture 6" descr="Картинки по запросу &quot;телефон картинка&quot;">
            <a:extLst>
              <a:ext uri="{FF2B5EF4-FFF2-40B4-BE49-F238E27FC236}">
                <a16:creationId xmlns:a16="http://schemas.microsoft.com/office/drawing/2014/main" id="{55221787-C697-424B-A730-5E6590896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5355" y="4777427"/>
            <a:ext cx="738086" cy="642942"/>
          </a:xfrm>
          <a:prstGeom prst="rect">
            <a:avLst/>
          </a:prstGeom>
          <a:noFill/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5687314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0D401-DFFE-4E45-8739-21E82FB4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B7E95-17EF-4742-85A3-96C6DC8FBD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386330"/>
            <a:ext cx="998142" cy="1051774"/>
          </a:xfrm>
          <a:prstGeom prst="rect">
            <a:avLst/>
          </a:prstGeom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467D7BB-DC70-4754-B761-DC50436DBD10}"/>
              </a:ext>
            </a:extLst>
          </p:cNvPr>
          <p:cNvSpPr/>
          <p:nvPr/>
        </p:nvSpPr>
        <p:spPr>
          <a:xfrm>
            <a:off x="2507813" y="3244334"/>
            <a:ext cx="4128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sz="2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2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ОСНОВНЫЕ</a:t>
            </a:r>
            <a:r>
              <a:rPr lang="ru-RU" dirty="0"/>
              <a:t> ПОНЯТИЯ</a:t>
            </a:r>
          </a:p>
        </p:txBody>
      </p:sp>
      <p:pic>
        <p:nvPicPr>
          <p:cNvPr id="4" name="Содержимое 3" descr="&amp;Bcy;&amp;yucy;&amp;dcy;&amp;zhcy;&amp;iecy;&amp;tcy; &amp;Ocy;&amp;mcy;&amp;scy;&amp;kcy;&amp;ocy;&amp;jcy; &amp;ocy;&amp;bcy;&amp;lcy;&amp;acy;&amp;scy;&amp;tcy;&amp;icy; «&amp;pcy;&amp;ocy;&amp;khcy;&amp;ucy;&amp;dcy;&amp;iecy;&amp;iecy;&amp;tcy;», &amp;vcy; &amp;tcy;&amp;ocy;&amp;mcy; &amp;chcy;&amp;icy;&amp;scy;&amp;lcy;&amp;iecy; &amp;icy; &amp;icy;&amp;zcy;-&amp;zcy;&amp;acy; &amp;scy;&amp;icy;&amp;tcy;&amp;ucy;&amp;acy;&amp;tscy;&amp;icy;&amp;icy; &amp;scy; &amp;Ncy;&amp;Pcy;&amp;Ocy; «&amp;Mcy;&amp;ocy;&amp;scy;&amp;tcy;&amp;ocy;&amp;vcy;&amp;icy;&amp;kcy;»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43400" y="990600"/>
            <a:ext cx="4572000" cy="4305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ашивка 4"/>
          <p:cNvSpPr/>
          <p:nvPr/>
        </p:nvSpPr>
        <p:spPr>
          <a:xfrm>
            <a:off x="152400" y="1066800"/>
            <a:ext cx="3962400" cy="1905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5410200"/>
            <a:ext cx="9144000" cy="685800"/>
          </a:xfrm>
          <a:prstGeom prst="flowChart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превышение расходов бюджета над его доходами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52400" y="3124200"/>
            <a:ext cx="4038600" cy="2057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</a:t>
            </a: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0" y="6245352"/>
            <a:ext cx="9144000" cy="4602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err="1">
                <a:solidFill>
                  <a:schemeClr val="tx1"/>
                </a:solidFill>
              </a:rPr>
              <a:t>Профицит</a:t>
            </a:r>
            <a:r>
              <a:rPr lang="ru-RU" b="1" u="sng" dirty="0">
                <a:solidFill>
                  <a:schemeClr val="tx1"/>
                </a:solidFill>
              </a:rPr>
              <a:t> бюджета </a:t>
            </a:r>
            <a:r>
              <a:rPr lang="ru-RU" dirty="0">
                <a:solidFill>
                  <a:schemeClr val="tx1"/>
                </a:solidFill>
              </a:rPr>
              <a:t>– превышение доходов бюджета над его расходами</a:t>
            </a:r>
          </a:p>
        </p:txBody>
      </p:sp>
      <p:pic>
        <p:nvPicPr>
          <p:cNvPr id="8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F8D1DFD3-10B6-4D1F-95D2-7CD10D82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"/>
            <a:ext cx="998141" cy="99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D42BAE-AD23-445A-87AD-7F41063D430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8600" y="0"/>
            <a:ext cx="998142" cy="1051774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610600" cy="609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  <a:endParaRPr lang="ru-RU" sz="1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600200"/>
            <a:ext cx="2209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Бюджетная система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58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743200" y="20574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48200" y="2590800"/>
            <a:ext cx="228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Бюджеты </a:t>
            </a:r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государственных</a:t>
            </a:r>
            <a:r>
              <a:rPr lang="ru-RU" sz="1200" dirty="0">
                <a:solidFill>
                  <a:schemeClr val="bg2"/>
                </a:solidFill>
              </a:rPr>
              <a:t> </a:t>
            </a:r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внебюджетных</a:t>
            </a:r>
            <a:r>
              <a:rPr lang="ru-RU" sz="1200" dirty="0">
                <a:solidFill>
                  <a:schemeClr val="bg2"/>
                </a:solidFill>
              </a:rPr>
              <a:t> фондов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90600" y="26670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Консолидированный</a:t>
            </a:r>
            <a:r>
              <a:rPr lang="ru-RU" sz="1200" dirty="0">
                <a:solidFill>
                  <a:schemeClr val="bg2"/>
                </a:solidFill>
              </a:rPr>
              <a:t> бюджет РФ (свод бюджетов всех уровней)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38200" y="3352800"/>
            <a:ext cx="11430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67000" y="34290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209800" y="3810000"/>
            <a:ext cx="2743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субъектов Федерации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514600" y="4419600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514600" y="4953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14600" y="6019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124200" y="4648200"/>
            <a:ext cx="1905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Бюджет субъектов Федерации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971800" y="5562600"/>
            <a:ext cx="2438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Бюджет муниципальных образований (районов, поселений и городских округов</a:t>
            </a:r>
            <a:r>
              <a:rPr lang="ru-RU" sz="120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2400" y="4114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Федеральный</a:t>
            </a:r>
            <a:r>
              <a:rPr lang="ru-RU" sz="1200" dirty="0">
                <a:solidFill>
                  <a:schemeClr val="bg2"/>
                </a:solidFill>
              </a:rPr>
              <a:t> </a:t>
            </a:r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562600" y="32766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5626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562600" y="5715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62600" y="3657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6248400" y="34290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Пенсионный фонд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48400" y="41148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Фонд социального страхования РФ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48400" y="50292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Фонд обязательного</a:t>
            </a:r>
          </a:p>
          <a:p>
            <a:pPr algn="ctr"/>
            <a:r>
              <a:rPr lang="ru-RU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медицинского страхования РФ и территориальные фонды МС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80D42BAE-AD23-445A-87AD-7F41063D430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0"/>
            <a:ext cx="998142" cy="1051774"/>
          </a:xfrm>
          <a:prstGeom prst="rect">
            <a:avLst/>
          </a:prstGeom>
          <a:effectLst/>
        </p:spPr>
      </p:pic>
      <p:pic>
        <p:nvPicPr>
          <p:cNvPr id="36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F8D1DFD3-10B6-4D1F-95D2-7CD10D82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1"/>
            <a:ext cx="99814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lfin.altedit.ru/assets/previews/3/uploads/%D0%A1%D1%85%D0%B5%D0%BC%D0%B0%20%D0%B1%D1%8E%D0%B4%D0%B6%D0%B5%D1%82%D0%B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6857999" cy="4330337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</p:pic>
      <p:sp>
        <p:nvSpPr>
          <p:cNvPr id="5" name="Овал 4"/>
          <p:cNvSpPr/>
          <p:nvPr/>
        </p:nvSpPr>
        <p:spPr>
          <a:xfrm>
            <a:off x="1981200" y="152400"/>
            <a:ext cx="4572000" cy="2057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>
                <a:solidFill>
                  <a:schemeClr val="bg1"/>
                </a:solidFill>
              </a:rPr>
              <a:t>Консолидированный бюджет</a:t>
            </a:r>
            <a:r>
              <a:rPr lang="ru-RU" sz="1600" dirty="0">
                <a:solidFill>
                  <a:schemeClr val="bg1"/>
                </a:solidFill>
              </a:rPr>
              <a:t> – сводный бюджет, в котором собственный бюджет данного уровня управления объединен с бюджетами нижестоящих уровней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7620000" cy="914400"/>
          </a:xfrm>
        </p:spPr>
        <p:txBody>
          <a:bodyPr>
            <a:noAutofit/>
          </a:bodyPr>
          <a:lstStyle/>
          <a:p>
            <a:pPr algn="ctr"/>
            <a:r>
              <a:rPr lang="ru-RU" sz="2000" b="1" i="1" u="sng" dirty="0">
                <a:solidFill>
                  <a:schemeClr val="tx1"/>
                </a:solidFill>
              </a:rPr>
              <a:t>Межбюджетные трансферты </a:t>
            </a:r>
            <a:r>
              <a:rPr lang="ru-RU" sz="2000" dirty="0">
                <a:solidFill>
                  <a:schemeClr val="tx1"/>
                </a:solidFill>
              </a:rPr>
              <a:t>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763000" cy="49883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764">
                <a:tc>
                  <a:txBody>
                    <a:bodyPr/>
                    <a:lstStyle/>
                    <a:p>
                      <a:r>
                        <a:rPr lang="ru-RU" sz="1600" dirty="0"/>
                        <a:t>Виды межбюджетных трансфертов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Определение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Аналогия в семейном бюджете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Дотации (от лат.</a:t>
                      </a:r>
                      <a:r>
                        <a:rPr lang="ru-RU" sz="1600" b="1" baseline="0" dirty="0"/>
                        <a:t> «</a:t>
                      </a:r>
                      <a:r>
                        <a:rPr lang="en-US" sz="1600" b="1" baseline="0" dirty="0" err="1"/>
                        <a:t>Dotatio</a:t>
                      </a:r>
                      <a:r>
                        <a:rPr lang="ru-RU" sz="1600" b="1" baseline="0" dirty="0"/>
                        <a:t>»</a:t>
                      </a:r>
                      <a:r>
                        <a:rPr lang="en-US" sz="1600" b="1" baseline="0" dirty="0"/>
                        <a:t> -</a:t>
                      </a:r>
                      <a:r>
                        <a:rPr lang="ru-RU" sz="1600" b="1" baseline="0" dirty="0"/>
                        <a:t> дар, пожертвование</a:t>
                      </a:r>
                      <a:r>
                        <a:rPr lang="ru-RU" sz="1600" b="1" dirty="0"/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</a:t>
                      </a:r>
                      <a:r>
                        <a:rPr lang="ru-RU" sz="1600" baseline="0" dirty="0"/>
                        <a:t> без определения конкретной цели их использования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«карманные деньги»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594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Субвенции (от лат. «</a:t>
                      </a:r>
                      <a:r>
                        <a:rPr lang="en-US" sz="1600" b="1" dirty="0" err="1"/>
                        <a:t>Subvenire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- </a:t>
                      </a:r>
                      <a:r>
                        <a:rPr lang="ru-RU" sz="1600" b="1" dirty="0"/>
                        <a:t>приходить на помощь)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финансирование «переданных» другим публично-правовым образованиям полномочий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деньги и посылаете его в магазин купить продукты (по списку)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Субсидии (от лат. «</a:t>
                      </a:r>
                      <a:r>
                        <a:rPr lang="en-US" sz="1600" b="1" dirty="0" err="1"/>
                        <a:t>Subsidium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</a:t>
                      </a:r>
                      <a:r>
                        <a:rPr lang="ru-RU" sz="1600" b="1" dirty="0"/>
                        <a:t> - поддержка)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условиях долевого </a:t>
                      </a:r>
                      <a:r>
                        <a:rPr lang="ru-RU" sz="1600" dirty="0" err="1"/>
                        <a:t>софинансирования</a:t>
                      </a:r>
                      <a:r>
                        <a:rPr lang="ru-RU" sz="1600" dirty="0"/>
                        <a:t> расходов других бюджетов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«добавляете» денег для того, чтобы ваш ребенок купил себе новый телефон (а остальные он накопил сам)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0"/>
            <a:ext cx="998142" cy="1051774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6324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Об исполнении бюджета Ромодановского муниципального района Республики Мордовия за 2023 год:</a:t>
            </a:r>
            <a:br>
              <a:rPr lang="ru-RU" sz="1800" b="1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447800"/>
            <a:ext cx="7848600" cy="495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28600" y="1447800"/>
            <a:ext cx="8534400" cy="48768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об исполнении  бюджета: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•Постановление председателя  Совета депутатов Ромодановского муниципального района Республики Мордовия  от 21.03.2024 г. №26-ПД "О вынесении на публичные слушания проекта решения Совета депутатов Ромодановского муниципального района РМ "Об исполнении бюджета   Ромодановского муниципального района РМ за 2023 год"</a:t>
            </a:r>
          </a:p>
        </p:txBody>
      </p:sp>
      <p:pic>
        <p:nvPicPr>
          <p:cNvPr id="6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00" y="152400"/>
            <a:ext cx="998142" cy="1051774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8077200" cy="1027906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/>
              </a:rPr>
              <a:t>Публичные слушания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546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Публичные слушания – форма участия населения в осуществлении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местного самоуправления. Публичные слушания организуются и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проводятся с целью выявления мнения населения по проекту бюджета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района на очередной финансовый год и плановый период.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житель в праве высказать свое мнение, представить материалы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обоснования своего мнения, представить письменные предложения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замечания для включения их в протокол публичных слушаний.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 публичных слушаний - заключение, в котором отражаются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выраженные позиции жителей района и рекомендации, сформулированные по результатам публичных слушаний. Заключение о результатах публичных слушаний подлежит опубликованию.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Публичные слушания по проекту решения совета депутатов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«Об исполнении бюджета Ромодановского муниципального района Республики Мордовия за 2023 год »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состоялись 22 апреля 2024 года в актовом зале администрации Ромодановского муниципального района Республики Мордовия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1900CB-93CE-434D-AC62-69BB3FF79B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228600"/>
            <a:ext cx="998142" cy="1051774"/>
          </a:xfrm>
          <a:prstGeom prst="rect">
            <a:avLst/>
          </a:prstGeom>
          <a:effectLst/>
        </p:spPr>
      </p:pic>
      <p:pic>
        <p:nvPicPr>
          <p:cNvPr id="5" name="Picture 2" descr="Картинки по запросу бюджет для граждан картинки">
            <a:extLst>
              <a:ext uri="{FF2B5EF4-FFF2-40B4-BE49-F238E27FC236}">
                <a16:creationId xmlns:a16="http://schemas.microsoft.com/office/drawing/2014/main" id="{008F15BF-B5EA-479D-BE5A-D53431355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368152" cy="11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6276</TotalTime>
  <Words>2475</Words>
  <Application>Microsoft Office PowerPoint</Application>
  <PresentationFormat>Экран (4:3)</PresentationFormat>
  <Paragraphs>704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Презентация PowerPoint</vt:lpstr>
      <vt:lpstr>Ромодановский муниципальный район Республики Мордовия </vt:lpstr>
      <vt:lpstr>ОСНОВНЫЕ ПОНЯТИЯ</vt:lpstr>
      <vt:lpstr>Бюджетная система  –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Презентация PowerPoint</vt:lpstr>
      <vt:lpstr>Межбюджетные трансферты 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vt:lpstr>
      <vt:lpstr>Об исполнении бюджета Ромодановского муниципального района Республики Мордовия за 2023 год: </vt:lpstr>
      <vt:lpstr>Публичные слушания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Александровна Мельникова</dc:creator>
  <cp:lastModifiedBy>Невкина Наталья Евгеньевна</cp:lastModifiedBy>
  <cp:revision>671</cp:revision>
  <cp:lastPrinted>2024-04-04T08:36:55Z</cp:lastPrinted>
  <dcterms:modified xsi:type="dcterms:W3CDTF">2024-05-03T13:18:28Z</dcterms:modified>
</cp:coreProperties>
</file>