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7"/>
  </p:notesMasterIdLst>
  <p:sldIdLst>
    <p:sldId id="256" r:id="rId2"/>
    <p:sldId id="257" r:id="rId3"/>
    <p:sldId id="277" r:id="rId4"/>
    <p:sldId id="278" r:id="rId5"/>
    <p:sldId id="281" r:id="rId6"/>
    <p:sldId id="282" r:id="rId7"/>
    <p:sldId id="270" r:id="rId8"/>
    <p:sldId id="279" r:id="rId9"/>
    <p:sldId id="271" r:id="rId10"/>
    <p:sldId id="272" r:id="rId11"/>
    <p:sldId id="274" r:id="rId12"/>
    <p:sldId id="276" r:id="rId13"/>
    <p:sldId id="286" r:id="rId14"/>
    <p:sldId id="287" r:id="rId15"/>
    <p:sldId id="288" r:id="rId16"/>
    <p:sldId id="289" r:id="rId17"/>
    <p:sldId id="275" r:id="rId18"/>
    <p:sldId id="258" r:id="rId19"/>
    <p:sldId id="259" r:id="rId20"/>
    <p:sldId id="285" r:id="rId21"/>
    <p:sldId id="260" r:id="rId22"/>
    <p:sldId id="284" r:id="rId23"/>
    <p:sldId id="262" r:id="rId24"/>
    <p:sldId id="265" r:id="rId25"/>
    <p:sldId id="268" r:id="rId26"/>
  </p:sldIdLst>
  <p:sldSz cx="9144000" cy="6858000" type="screen4x3"/>
  <p:notesSz cx="6858000" cy="994727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0" autoAdjust="0"/>
    <p:restoredTop sz="78276" autoAdjust="0"/>
  </p:normalViewPr>
  <p:slideViewPr>
    <p:cSldViewPr>
      <p:cViewPr varScale="1">
        <p:scale>
          <a:sx n="112" d="100"/>
          <a:sy n="112" d="100"/>
        </p:scale>
        <p:origin x="156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76;&#1080;&#1072;&#1075;&#1088;&#1072;&#1084;&#1084;&#1099;%20&#1076;&#1080;&#1087;&#1083;&#1086;&#1084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48;&#1074;&#1072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48;&#1074;&#1072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48;&#1074;&#1072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76;&#1080;&#1072;&#1075;&#1088;&#1072;&#1084;&#1084;&#1099;%20&#1076;&#1080;&#1087;&#1083;&#1086;&#1084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48;&#1074;&#1072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2979223649678573"/>
          <c:y val="0.58370441093651193"/>
          <c:w val="0.31882898190360126"/>
          <c:h val="0.3348336882501769"/>
        </c:manualLayout>
      </c:layout>
      <c:overlay val="0"/>
      <c:txPr>
        <a:bodyPr/>
        <a:lstStyle/>
        <a:p>
          <a:pPr rtl="0">
            <a:defRPr sz="1400" b="0" i="0"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prstClr val="white">
        <a:alpha val="80000"/>
      </a:prstClr>
    </a:solidFill>
    <a:ln>
      <a:solidFill>
        <a:schemeClr val="tx1"/>
      </a:solidFill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7"/>
            <c:bubble3D val="0"/>
            <c:spPr>
              <a:solidFill>
                <a:schemeClr val="bg2">
                  <a:lumMod val="1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CE56-44D2-AD2F-6BB56F4ED9F1}"/>
              </c:ext>
            </c:extLst>
          </c:dPt>
          <c:dPt>
            <c:idx val="8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3-CE56-44D2-AD2F-6BB56F4ED9F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Лист1!$A$20:$J$20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,кинематография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Обслуживание государственного ( муниципального)долга </c:v>
                </c:pt>
              </c:strCache>
            </c:strRef>
          </c:cat>
          <c:val>
            <c:numRef>
              <c:f>Лист1!$A$21:$J$21</c:f>
              <c:numCache>
                <c:formatCode>0.00%</c:formatCode>
                <c:ptCount val="10"/>
                <c:pt idx="0">
                  <c:v>0.12</c:v>
                </c:pt>
                <c:pt idx="1">
                  <c:v>5.0000000000000001E-3</c:v>
                </c:pt>
                <c:pt idx="2">
                  <c:v>0.20300000000000001</c:v>
                </c:pt>
                <c:pt idx="3" formatCode="0.0%">
                  <c:v>1.7000000000000001E-2</c:v>
                </c:pt>
                <c:pt idx="4" formatCode="0.0%">
                  <c:v>0.54500000000000004</c:v>
                </c:pt>
                <c:pt idx="5">
                  <c:v>5.7000000000000002E-2</c:v>
                </c:pt>
                <c:pt idx="6" formatCode="0.0%">
                  <c:v>4.2999999999999997E-2</c:v>
                </c:pt>
                <c:pt idx="7" formatCode="0.0%">
                  <c:v>2.9999999999999997E-4</c:v>
                </c:pt>
                <c:pt idx="8" formatCode="0.0%">
                  <c:v>3.0000000000000001E-3</c:v>
                </c:pt>
                <c:pt idx="9">
                  <c:v>8.0000000000000007E-5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E56-44D2-AD2F-6BB56F4ED9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637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Лист1!$A$42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Лист1!$B$42:$F$42</c:f>
              <c:numCache>
                <c:formatCode>General</c:formatCode>
                <c:ptCount val="5"/>
                <c:pt idx="0">
                  <c:v>89898</c:v>
                </c:pt>
                <c:pt idx="1">
                  <c:v>87029.7</c:v>
                </c:pt>
                <c:pt idx="2">
                  <c:v>97350.6</c:v>
                </c:pt>
                <c:pt idx="3">
                  <c:v>104473.5</c:v>
                </c:pt>
                <c:pt idx="4">
                  <c:v>112358.3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6D-4FAB-9EA9-5446CEECCFFF}"/>
            </c:ext>
          </c:extLst>
        </c:ser>
        <c:ser>
          <c:idx val="1"/>
          <c:order val="1"/>
          <c:tx>
            <c:strRef>
              <c:f>Лист1!$A$43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Лист1!$B$43:$F$43</c:f>
              <c:numCache>
                <c:formatCode>General</c:formatCode>
                <c:ptCount val="5"/>
                <c:pt idx="0">
                  <c:v>12071.7</c:v>
                </c:pt>
                <c:pt idx="1">
                  <c:v>7095.4</c:v>
                </c:pt>
                <c:pt idx="2">
                  <c:v>7661.7</c:v>
                </c:pt>
                <c:pt idx="3">
                  <c:v>7958.2</c:v>
                </c:pt>
                <c:pt idx="4">
                  <c:v>8266.6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6D-4FAB-9EA9-5446CEECCFFF}"/>
            </c:ext>
          </c:extLst>
        </c:ser>
        <c:ser>
          <c:idx val="2"/>
          <c:order val="2"/>
          <c:tx>
            <c:strRef>
              <c:f>Лист1!$A$44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Лист1!$B$44:$F$44</c:f>
              <c:numCache>
                <c:formatCode>General</c:formatCode>
                <c:ptCount val="5"/>
                <c:pt idx="0">
                  <c:v>442081.1</c:v>
                </c:pt>
                <c:pt idx="1">
                  <c:v>416268.6</c:v>
                </c:pt>
                <c:pt idx="2">
                  <c:v>413449.9</c:v>
                </c:pt>
                <c:pt idx="3">
                  <c:v>317232.5</c:v>
                </c:pt>
                <c:pt idx="4">
                  <c:v>291375.8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6D-4FAB-9EA9-5446CEECCFFF}"/>
            </c:ext>
          </c:extLst>
        </c:ser>
        <c:ser>
          <c:idx val="3"/>
          <c:order val="3"/>
          <c:tx>
            <c:strRef>
              <c:f>Лист1!$A$45</c:f>
              <c:strCache>
                <c:ptCount val="1"/>
                <c:pt idx="0">
                  <c:v>Всего доходов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Лист1!$B$45:$F$45</c:f>
              <c:numCache>
                <c:formatCode>General</c:formatCode>
                <c:ptCount val="5"/>
                <c:pt idx="0">
                  <c:v>544050.79999999993</c:v>
                </c:pt>
                <c:pt idx="1">
                  <c:v>510393.69999999995</c:v>
                </c:pt>
                <c:pt idx="2">
                  <c:v>518462.2</c:v>
                </c:pt>
                <c:pt idx="3">
                  <c:v>429664.2</c:v>
                </c:pt>
                <c:pt idx="4">
                  <c:v>412000.7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6D-4FAB-9EA9-5446CEECCF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713536"/>
        <c:axId val="53719424"/>
        <c:axId val="0"/>
      </c:bar3DChart>
      <c:catAx>
        <c:axId val="53713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3719424"/>
        <c:crosses val="autoZero"/>
        <c:auto val="1"/>
        <c:lblAlgn val="ctr"/>
        <c:lblOffset val="100"/>
        <c:noMultiLvlLbl val="0"/>
      </c:catAx>
      <c:valAx>
        <c:axId val="53719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371353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551488"/>
        <c:axId val="77553024"/>
        <c:axId val="0"/>
      </c:bar3DChart>
      <c:catAx>
        <c:axId val="77551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7553024"/>
        <c:crosses val="autoZero"/>
        <c:auto val="1"/>
        <c:lblAlgn val="ctr"/>
        <c:lblOffset val="100"/>
        <c:noMultiLvlLbl val="0"/>
      </c:catAx>
      <c:valAx>
        <c:axId val="7755302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77551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8140201224852"/>
          <c:y val="0.76369677748615494"/>
          <c:w val="0.26963757655293075"/>
          <c:h val="8.3717191601050026E-2"/>
        </c:manualLayout>
      </c:layout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solidFill>
          <a:srgbClr val="00B0F0"/>
        </a:solidFill>
      </c:spPr>
    </c:sideWall>
    <c:backWall>
      <c:thickness val="0"/>
      <c:spPr>
        <a:solidFill>
          <a:srgbClr val="00B0F0"/>
        </a:solidFill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592832"/>
        <c:axId val="80748544"/>
        <c:axId val="0"/>
      </c:bar3DChart>
      <c:catAx>
        <c:axId val="77592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0748544"/>
        <c:crosses val="autoZero"/>
        <c:auto val="1"/>
        <c:lblAlgn val="ctr"/>
        <c:lblOffset val="100"/>
        <c:noMultiLvlLbl val="0"/>
      </c:catAx>
      <c:valAx>
        <c:axId val="8074854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77592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814020122484977"/>
          <c:y val="0.76369677748615183"/>
          <c:w val="0.26963757655293075"/>
          <c:h val="8.3717191601050026E-2"/>
        </c:manualLayout>
      </c:layout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Лист1!$A$66</c:f>
              <c:strCache>
                <c:ptCount val="1"/>
                <c:pt idx="0">
                  <c:v>Общая сумма расходов</c:v>
                </c:pt>
              </c:strCache>
            </c:strRef>
          </c:tx>
          <c:invertIfNegative val="0"/>
          <c:cat>
            <c:numRef>
              <c:f>Лист1!$B$65:$E$65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Лист1!$B$66:$E$66</c:f>
              <c:numCache>
                <c:formatCode>0.00</c:formatCode>
                <c:ptCount val="4"/>
                <c:pt idx="0">
                  <c:v>532064.9</c:v>
                </c:pt>
                <c:pt idx="1">
                  <c:v>517679.6</c:v>
                </c:pt>
                <c:pt idx="2">
                  <c:v>428620.79999999999</c:v>
                </c:pt>
                <c:pt idx="3">
                  <c:v>410696.3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9F-4EE9-896C-5E803C9B8B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6405888"/>
        <c:axId val="86407424"/>
        <c:axId val="0"/>
      </c:bar3DChart>
      <c:catAx>
        <c:axId val="86405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6407424"/>
        <c:crosses val="autoZero"/>
        <c:auto val="1"/>
        <c:lblAlgn val="ctr"/>
        <c:lblOffset val="100"/>
        <c:noMultiLvlLbl val="0"/>
      </c:catAx>
      <c:valAx>
        <c:axId val="8640742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86405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814020122484822"/>
          <c:y val="0.7636967774861495"/>
          <c:w val="0.26963757655293075"/>
          <c:h val="8.3717191601050026E-2"/>
        </c:manualLayout>
      </c:layout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360586673448379"/>
          <c:y val="3.4351526954653058E-2"/>
          <c:w val="0.81772659099430767"/>
          <c:h val="0.89563091045780108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Лист1!$B$88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cat>
            <c:numRef>
              <c:f>Лист1!$A$90:$A$94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Лист1!$B$90:$B$94</c:f>
              <c:numCache>
                <c:formatCode>General</c:formatCode>
                <c:ptCount val="5"/>
                <c:pt idx="0">
                  <c:v>561956.9</c:v>
                </c:pt>
                <c:pt idx="1">
                  <c:v>532064.9</c:v>
                </c:pt>
                <c:pt idx="2">
                  <c:v>517679.6</c:v>
                </c:pt>
                <c:pt idx="3">
                  <c:v>428620.79999999999</c:v>
                </c:pt>
                <c:pt idx="4">
                  <c:v>410696.3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95-4F66-A8B0-60B35EA48A8D}"/>
            </c:ext>
          </c:extLst>
        </c:ser>
        <c:ser>
          <c:idx val="0"/>
          <c:order val="1"/>
          <c:tx>
            <c:strRef>
              <c:f>Лист1!$C$88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val>
            <c:numRef>
              <c:f>Лист1!$C$90:$C$94</c:f>
              <c:numCache>
                <c:formatCode>General</c:formatCode>
                <c:ptCount val="5"/>
                <c:pt idx="0">
                  <c:v>540713</c:v>
                </c:pt>
                <c:pt idx="1">
                  <c:v>510393.7</c:v>
                </c:pt>
                <c:pt idx="2">
                  <c:v>518462.2</c:v>
                </c:pt>
                <c:pt idx="3">
                  <c:v>429664.2</c:v>
                </c:pt>
                <c:pt idx="4">
                  <c:v>412000.7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95-4F66-A8B0-60B35EA48A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782400"/>
        <c:axId val="53783936"/>
        <c:axId val="0"/>
      </c:bar3DChart>
      <c:catAx>
        <c:axId val="53782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3783936"/>
        <c:crosses val="autoZero"/>
        <c:auto val="1"/>
        <c:lblAlgn val="ctr"/>
        <c:lblOffset val="100"/>
        <c:noMultiLvlLbl val="0"/>
      </c:catAx>
      <c:valAx>
        <c:axId val="53783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3782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227862293912287"/>
          <c:y val="0.47622912124542782"/>
          <c:w val="9.7721377060877093E-2"/>
          <c:h val="0.10856363778326336"/>
        </c:manualLayout>
      </c:layout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747790203522912"/>
          <c:y val="0.65162620297463103"/>
          <c:w val="0.2890044466768108"/>
          <c:h val="0.20784957914743502"/>
        </c:manualLayout>
      </c:layout>
      <c:overlay val="0"/>
      <c:txPr>
        <a:bodyPr/>
        <a:lstStyle/>
        <a:p>
          <a:pPr rtl="0"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7477902035229143"/>
          <c:y val="0.65162620297463114"/>
          <c:w val="0.2890044466768108"/>
          <c:h val="0.20784957914743507"/>
        </c:manualLayout>
      </c:layout>
      <c:overlay val="0"/>
      <c:txPr>
        <a:bodyPr/>
        <a:lstStyle/>
        <a:p>
          <a:pPr rtl="0"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Лист1!$A$3:$C$3</c:f>
              <c:strCache>
                <c:ptCount val="2"/>
                <c:pt idx="0">
                  <c:v>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Лист1!$A$4:$B$4</c:f>
              <c:numCache>
                <c:formatCode>0.00%</c:formatCode>
                <c:ptCount val="2"/>
                <c:pt idx="0">
                  <c:v>0.19058438666367791</c:v>
                </c:pt>
                <c:pt idx="1">
                  <c:v>0.80941561333632206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1B-43EC-B0B4-61FBED1A7F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47790203522902"/>
          <c:y val="0.65162620297463025"/>
          <c:w val="0.2890044466768108"/>
          <c:h val="0.20784957914743482"/>
        </c:manualLayout>
      </c:layout>
      <c:overlay val="0"/>
      <c:txPr>
        <a:bodyPr/>
        <a:lstStyle/>
        <a:p>
          <a:pPr rtl="0"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tr"/>
      <c:layout>
        <c:manualLayout>
          <c:xMode val="edge"/>
          <c:yMode val="edge"/>
          <c:x val="0.63381937485087492"/>
          <c:y val="3.2297222927779534E-2"/>
          <c:w val="0.35497709377237935"/>
          <c:h val="0.92579509194003862"/>
        </c:manualLayout>
      </c:layout>
      <c:overlay val="0"/>
      <c:txPr>
        <a:bodyPr/>
        <a:lstStyle/>
        <a:p>
          <a:pPr>
            <a:defRPr sz="1400"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prstClr val="white">
        <a:alpha val="80000"/>
      </a:prstClr>
    </a:solidFill>
    <a:ln>
      <a:solidFill>
        <a:prstClr val="black"/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893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rgbClr val="FF0000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893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rgbClr val="FF0000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693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564C85F1-09B3-4C45-9D1C-B49BEDC89677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266FE3BD-6A8E-437D-8BE7-6BF1FBDE3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4638" y="1143000"/>
            <a:ext cx="7574724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003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5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БЮДЖЕТ ДЛЯ ГРАЖДАН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3505201"/>
            <a:ext cx="6553200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 решению Совета депутатов Ромодановского муниципального района Республики Мордовия «О БЮДЖЕТЕ РОМОДАНОВСКОГО МУНИЦИПАЛЬНОГО РАЙОНА РЕСПУБЛИКИ МОРДОВИЯ НА 2024 ГОД И НА ПЛАНОВЫЙ ПЕРИОД 2025 и 2026</a:t>
            </a: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ГОДОВ»</a:t>
            </a: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799"/>
            <a:ext cx="2514600" cy="278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9906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800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Бюджетная система </a:t>
            </a:r>
            <a:r>
              <a:rPr lang="ru-RU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  <a:endParaRPr lang="ru-RU" sz="1800" dirty="0">
              <a:solidFill>
                <a:schemeClr val="accent1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0400" y="1447800"/>
            <a:ext cx="2209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2"/>
                </a:solidFill>
              </a:rPr>
              <a:t>Бюджетная система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495800" y="1981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200400" y="1981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648200" y="2590800"/>
            <a:ext cx="2286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Бюджеты государственных внебюджетных фондов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47800" y="2590800"/>
            <a:ext cx="2362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schemeClr val="bg2"/>
                </a:solidFill>
              </a:rPr>
              <a:t>Консолидированный бюджет РФ (свод бюджетов всех уровней)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219200" y="33528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514600" y="33528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286000" y="3733800"/>
            <a:ext cx="2743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Консолидированный бюджет субъектов Федерации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743200" y="4343400"/>
            <a:ext cx="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743200" y="4800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743200" y="5943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276600" y="4419600"/>
            <a:ext cx="1752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 субъектов Федерации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352800" y="5562600"/>
            <a:ext cx="16764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 муниципальных образований (районов, поселений и городских округов)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52400" y="3733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Федеральный бюджет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5562600" y="3276600"/>
            <a:ext cx="0" cy="243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55626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5562600" y="5715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562600" y="3657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6248400" y="34290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Пенсионный фонд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248400" y="4114800"/>
            <a:ext cx="1828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Фонд социального страхования РФ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248400" y="5029200"/>
            <a:ext cx="18288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Фонд обязательного</a:t>
            </a:r>
          </a:p>
          <a:p>
            <a:pPr algn="ctr"/>
            <a:r>
              <a:rPr lang="ru-RU" sz="1200" dirty="0">
                <a:solidFill>
                  <a:schemeClr val="bg2"/>
                </a:solidFill>
              </a:rPr>
              <a:t>медицинского страхования РФ и территориальные фонды МС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rpp.nashaucheba.ru/pars_docs/refs/126/125202/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lfin.altedit.ru/assets/previews/3/uploads/%D0%A1%D1%85%D0%B5%D0%BC%D0%B0%20%D0%B1%D1%8E%D0%B4%D0%B6%D0%B5%D1%82%D0%B0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0"/>
            <a:ext cx="6857999" cy="4330337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981200" y="152400"/>
            <a:ext cx="4572000" cy="205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u="sng" dirty="0">
                <a:solidFill>
                  <a:srgbClr val="0070C0"/>
                </a:solidFill>
              </a:rPr>
              <a:t>Консолидированный бюджет</a:t>
            </a:r>
            <a:r>
              <a:rPr lang="ru-RU" sz="1600" dirty="0">
                <a:solidFill>
                  <a:srgbClr val="0070C0"/>
                </a:solidFill>
              </a:rPr>
              <a:t> – сводный бюджет, в котором собственный бюджет данного уровня управления объединен с бюджетами нижестоящих уровней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2024 год и на плановый период 2025 и 2026 годов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494406"/>
              </p:ext>
            </p:extLst>
          </p:nvPr>
        </p:nvGraphicFramePr>
        <p:xfrm>
          <a:off x="457200" y="1447800"/>
          <a:ext cx="8229601" cy="4648199"/>
        </p:xfrm>
        <a:graphic>
          <a:graphicData uri="http://schemas.openxmlformats.org/drawingml/2006/table">
            <a:tbl>
              <a:tblPr/>
              <a:tblGrid>
                <a:gridCol w="1988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3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0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13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11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00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20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2092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измере-ния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0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/ Оценка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 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Численность населения на 1 января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человек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19 361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042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19 042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18 837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18635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18445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97,9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98,9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Среднегодовая численность населения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человек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19 202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18 940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18 940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18 736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18 540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18 350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Индекс потребительских цен общероссийские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112,6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104,9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5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Уровень безработицы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Среднемесячная заработная плата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рублей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39 183,1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42 319,4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44 122,8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48 823,2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52 113,9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55 399,1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1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115,8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112,6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110,7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106,7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106,3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2286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2024 год и на плановый период 2025 и 2026 годов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017953"/>
              </p:ext>
            </p:extLst>
          </p:nvPr>
        </p:nvGraphicFramePr>
        <p:xfrm>
          <a:off x="152400" y="1219200"/>
          <a:ext cx="8915401" cy="5407200"/>
        </p:xfrm>
        <a:graphic>
          <a:graphicData uri="http://schemas.openxmlformats.org/drawingml/2006/table">
            <a:tbl>
              <a:tblPr/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1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2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37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6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285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7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8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9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отгруженных товаров собственного производства, выполненных работ и услуг собственными силами по видам экономической деятельности: «обрабатывающие производства», «производство и распределение электроэнергии, газа и воды»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5 458 488,8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5 893 512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7 076 092,5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6 033 707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6 376 662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6 717 343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прошлого года в сопоставимых  ценах    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101,8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скота и птицы от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сельхозтоваро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-производителей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1 093,8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1 115,7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1 130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1 137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1 142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11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126,7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молока от сельхозтоваропроизводителей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25 378,9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25 571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25 606,1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27 800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29 100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29 500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1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96,8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524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2024 год и на плановый период 2025 и 2026 годов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446726"/>
              </p:ext>
            </p:extLst>
          </p:nvPr>
        </p:nvGraphicFramePr>
        <p:xfrm>
          <a:off x="152400" y="1295400"/>
          <a:ext cx="8856662" cy="5215038"/>
        </p:xfrm>
        <a:graphic>
          <a:graphicData uri="http://schemas.openxmlformats.org/drawingml/2006/table">
            <a:tbl>
              <a:tblPr/>
              <a:tblGrid>
                <a:gridCol w="187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0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8791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 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8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сахарной свеклы от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сельхозтоваропроизво-дителей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226 813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299 910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284 250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300 000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300 574,6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303 580,4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3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101,9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оборота розничной торговли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1 332 239,7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1 473 838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1474539,7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1 523 383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1 644 499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1 776 960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23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 сопоставимых ценах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99,3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Фонд оплаты труда</a:t>
                      </a:r>
                    </a:p>
                  </a:txBody>
                  <a:tcPr marL="91435" marR="914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1 458 417,6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1 570 600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1 687 159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1 859 370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2 015 349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2 200 774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7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116,9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2024 год и на плановый период 2025 и 2026 годов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669544"/>
              </p:ext>
            </p:extLst>
          </p:nvPr>
        </p:nvGraphicFramePr>
        <p:xfrm>
          <a:off x="152400" y="1371600"/>
          <a:ext cx="8713788" cy="4895850"/>
        </p:xfrm>
        <a:graphic>
          <a:graphicData uri="http://schemas.openxmlformats.org/drawingml/2006/table">
            <a:tbl>
              <a:tblPr/>
              <a:tblGrid>
                <a:gridCol w="2233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1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1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63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3119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Факт/ оценка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Прибыль прибыльных предприятий - всего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тыс.рублей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1 033 391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935 275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1 569 504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1 648 275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1 714 550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1 812 332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114,5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151,9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105,7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в том числе прибыль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прибыльных СПХ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тыс.рублей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293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Общая площадь введенного жилья с учетом индивидуального строительства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кв.м.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8 501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6 551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138,4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70,6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109,6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382000" cy="1256506"/>
          </a:xfrm>
        </p:spPr>
        <p:txBody>
          <a:bodyPr>
            <a:noAutofit/>
          </a:bodyPr>
          <a:lstStyle/>
          <a:p>
            <a:pPr algn="just"/>
            <a:r>
              <a:rPr lang="ru-RU" sz="2000" b="1" i="1" u="sng" dirty="0">
                <a:solidFill>
                  <a:schemeClr val="accent1"/>
                </a:solidFill>
              </a:rPr>
              <a:t>Межбюджетные трансферты </a:t>
            </a:r>
            <a:r>
              <a:rPr lang="ru-RU" sz="2000" dirty="0">
                <a:solidFill>
                  <a:schemeClr val="accent1"/>
                </a:solidFill>
              </a:rPr>
              <a:t>– денежные средства, предоставляемые бюджетом вышестоящего уровня бюджетной системы бюджету нижестоящего уровня бюджетной системы Российской Федерации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52400" y="1752600"/>
          <a:ext cx="8763000" cy="498835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292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8764">
                <a:tc>
                  <a:txBody>
                    <a:bodyPr/>
                    <a:lstStyle/>
                    <a:p>
                      <a:r>
                        <a:rPr lang="ru-RU" sz="1600" dirty="0"/>
                        <a:t>Виды межбюджетных трансфертов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Определение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Аналогия в семейном бюджете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0498">
                <a:tc>
                  <a:txBody>
                    <a:bodyPr/>
                    <a:lstStyle/>
                    <a:p>
                      <a:r>
                        <a:rPr lang="ru-RU" sz="1600" b="1" dirty="0"/>
                        <a:t>Дотации (от лат.</a:t>
                      </a:r>
                      <a:r>
                        <a:rPr lang="ru-RU" sz="1600" b="1" baseline="0" dirty="0"/>
                        <a:t> «</a:t>
                      </a:r>
                      <a:r>
                        <a:rPr lang="en-US" sz="1600" b="1" baseline="0" dirty="0" err="1"/>
                        <a:t>Dotatio</a:t>
                      </a:r>
                      <a:r>
                        <a:rPr lang="ru-RU" sz="1600" b="1" baseline="0" dirty="0"/>
                        <a:t>»</a:t>
                      </a:r>
                      <a:r>
                        <a:rPr lang="en-US" sz="1600" b="1" baseline="0" dirty="0"/>
                        <a:t> -</a:t>
                      </a:r>
                      <a:r>
                        <a:rPr lang="ru-RU" sz="1600" b="1" baseline="0" dirty="0"/>
                        <a:t> дар, пожертвование</a:t>
                      </a:r>
                      <a:r>
                        <a:rPr lang="ru-RU" sz="1600" b="1" dirty="0"/>
                        <a:t>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</a:t>
                      </a:r>
                      <a:r>
                        <a:rPr lang="ru-RU" sz="1600" baseline="0" dirty="0"/>
                        <a:t> без определения конкретной цели их использования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даете своему ребенку «карманные деньги»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8594">
                <a:tc>
                  <a:txBody>
                    <a:bodyPr/>
                    <a:lstStyle/>
                    <a:p>
                      <a:r>
                        <a:rPr lang="ru-RU" sz="1600" b="1" dirty="0"/>
                        <a:t>Субвенции (от лат. «</a:t>
                      </a:r>
                      <a:r>
                        <a:rPr lang="en-US" sz="1600" b="1" dirty="0" err="1"/>
                        <a:t>Subvenire</a:t>
                      </a:r>
                      <a:r>
                        <a:rPr lang="ru-RU" sz="1600" b="1" dirty="0"/>
                        <a:t>»</a:t>
                      </a:r>
                      <a:r>
                        <a:rPr lang="en-US" sz="1600" b="1" dirty="0"/>
                        <a:t> - </a:t>
                      </a:r>
                      <a:r>
                        <a:rPr lang="ru-RU" sz="1600" b="1" dirty="0"/>
                        <a:t>приходить на помощь)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 на финансирование «переданных» другим публично-правовым образованиям полномочий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даете своему ребенку деньги и посылаете его в магазин купить продукты (по списку)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0498">
                <a:tc>
                  <a:txBody>
                    <a:bodyPr/>
                    <a:lstStyle/>
                    <a:p>
                      <a:r>
                        <a:rPr lang="ru-RU" sz="1600" b="1" dirty="0"/>
                        <a:t>Субсидии (от лат. «</a:t>
                      </a:r>
                      <a:r>
                        <a:rPr lang="en-US" sz="1600" b="1" dirty="0" err="1"/>
                        <a:t>Subsidium</a:t>
                      </a:r>
                      <a:r>
                        <a:rPr lang="ru-RU" sz="1600" b="1" dirty="0"/>
                        <a:t>»</a:t>
                      </a:r>
                      <a:r>
                        <a:rPr lang="en-US" sz="1600" b="1" dirty="0"/>
                        <a:t> </a:t>
                      </a:r>
                      <a:r>
                        <a:rPr lang="ru-RU" sz="1600" b="1" dirty="0"/>
                        <a:t> - поддержка)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 на условиях долевого </a:t>
                      </a:r>
                      <a:r>
                        <a:rPr lang="ru-RU" sz="1600" dirty="0" err="1"/>
                        <a:t>софинансирования</a:t>
                      </a:r>
                      <a:r>
                        <a:rPr lang="ru-RU" sz="1600" dirty="0"/>
                        <a:t> расходов других бюджетов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«добавляете» денег для того, чтобы ваш ребенок купил себе новый телефон (а остальные он накопил сам)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/>
              <a:t>Структура доходов бюджета в 2024 г.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990600" y="1905000"/>
          <a:ext cx="7239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1066800" y="2057400"/>
          <a:ext cx="7010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066800" y="1981200"/>
          <a:ext cx="72390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135473"/>
              </p:ext>
            </p:extLst>
          </p:nvPr>
        </p:nvGraphicFramePr>
        <p:xfrm>
          <a:off x="1600200" y="2438400"/>
          <a:ext cx="5943600" cy="331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/>
              <a:t>Структура расходов бюджета в 2024 г.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04800" y="1676400"/>
          <a:ext cx="8458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914400" y="1795462"/>
          <a:ext cx="7024687" cy="391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133475" y="1757363"/>
          <a:ext cx="6877050" cy="3343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609600" y="1905000"/>
          <a:ext cx="7410450" cy="3876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609600" y="1909762"/>
          <a:ext cx="7924800" cy="4414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5683709"/>
              </p:ext>
            </p:extLst>
          </p:nvPr>
        </p:nvGraphicFramePr>
        <p:xfrm>
          <a:off x="685800" y="1909763"/>
          <a:ext cx="7639050" cy="4414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10600" cy="685800"/>
          </a:xfrm>
        </p:spPr>
        <p:txBody>
          <a:bodyPr>
            <a:normAutofit fontScale="90000"/>
          </a:bodyPr>
          <a:lstStyle/>
          <a:p>
            <a:pPr lvl="0" algn="ctr"/>
            <a:br>
              <a:rPr lang="ru-RU" sz="2700" dirty="0"/>
            </a:br>
            <a:r>
              <a:rPr lang="ru-RU" dirty="0"/>
              <a:t>ОСНОВНЫЕ ПОНЯТИЯ </a:t>
            </a:r>
            <a:br>
              <a:rPr lang="ru-RU" sz="2000" dirty="0"/>
            </a:br>
            <a:endParaRPr lang="ru-RU" sz="2000" cap="non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70852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" y="1219200"/>
            <a:ext cx="3200400" cy="1600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>
                <a:solidFill>
                  <a:schemeClr val="bg2"/>
                </a:solidFill>
              </a:rPr>
              <a:t>Бюджет – это план доходов и расходов</a:t>
            </a:r>
            <a:br>
              <a:rPr lang="ru-RU" sz="2000" dirty="0">
                <a:solidFill>
                  <a:schemeClr val="bg2"/>
                </a:solidFill>
              </a:rPr>
            </a:br>
            <a:r>
              <a:rPr lang="ru-RU" sz="2000" dirty="0">
                <a:solidFill>
                  <a:schemeClr val="bg2"/>
                </a:solidFill>
              </a:rPr>
              <a:t>на определенный период</a:t>
            </a:r>
          </a:p>
        </p:txBody>
      </p:sp>
      <p:sp>
        <p:nvSpPr>
          <p:cNvPr id="6" name="Параллелограмм 5"/>
          <p:cNvSpPr/>
          <p:nvPr/>
        </p:nvSpPr>
        <p:spPr>
          <a:xfrm>
            <a:off x="2743200" y="3048000"/>
            <a:ext cx="6217919" cy="3581400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Государственные бюджеты появились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в средние века. Слово «Бюджет» происходит от латинского «</a:t>
            </a:r>
            <a:r>
              <a:rPr lang="ru-RU" sz="1600" b="1" dirty="0" err="1">
                <a:solidFill>
                  <a:schemeClr val="bg2"/>
                </a:solidFill>
              </a:rPr>
              <a:t>bulga</a:t>
            </a:r>
            <a:r>
              <a:rPr lang="ru-RU" sz="1600" b="1" dirty="0">
                <a:solidFill>
                  <a:schemeClr val="bg2"/>
                </a:solidFill>
              </a:rPr>
              <a:t>» – «кожаный мешок, ранец». 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К нам же понятие «бюджет» пришло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из Англии. Представляя в английском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парламенте содержание доходов и расходов, канцлер казначейства (министр финансов) открывал мешок с деньгами и документами (</a:t>
            </a:r>
            <a:r>
              <a:rPr lang="ru-RU" sz="1600" b="1" dirty="0" err="1">
                <a:solidFill>
                  <a:schemeClr val="bg2"/>
                </a:solidFill>
              </a:rPr>
              <a:t>budget</a:t>
            </a:r>
            <a:r>
              <a:rPr lang="ru-RU" sz="1600" b="1" dirty="0">
                <a:solidFill>
                  <a:schemeClr val="bg2"/>
                </a:solidFill>
              </a:rPr>
              <a:t>). Эта процедура и называлась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«открытие бюджета»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600" cap="none" dirty="0"/>
              <a:t>Анализ доходной части бюджета                       за период 202</a:t>
            </a:r>
            <a:r>
              <a:rPr lang="en-US" sz="2600" cap="none" dirty="0"/>
              <a:t>2</a:t>
            </a:r>
            <a:r>
              <a:rPr lang="ru-RU" sz="2600" cap="none" dirty="0"/>
              <a:t> - 202</a:t>
            </a:r>
            <a:r>
              <a:rPr lang="en-US" sz="2600" cap="none" dirty="0"/>
              <a:t>6</a:t>
            </a:r>
            <a:r>
              <a:rPr lang="ru-RU" sz="2600" cap="none" dirty="0"/>
              <a:t> гг.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611022"/>
              </p:ext>
            </p:extLst>
          </p:nvPr>
        </p:nvGraphicFramePr>
        <p:xfrm>
          <a:off x="381000" y="1524000"/>
          <a:ext cx="8382000" cy="5195870"/>
        </p:xfrm>
        <a:graphic>
          <a:graphicData uri="http://schemas.openxmlformats.org/drawingml/2006/table">
            <a:tbl>
              <a:tblPr/>
              <a:tblGrid>
                <a:gridCol w="159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7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67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48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961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Статья доходов</a:t>
                      </a:r>
                      <a:r>
                        <a:rPr lang="ru-RU" sz="11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(Факт)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(План)</a:t>
                      </a:r>
                    </a:p>
                    <a:p>
                      <a:pPr marL="228600" indent="-228600" algn="ctr" rtl="0" fontAlgn="t">
                        <a:buNone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Прогноз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2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25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Налоговые доходы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89898,0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  <a:p>
                      <a:pPr algn="ctr" rtl="0" fontAlgn="ctr"/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16,5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87029,7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97350,6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18,8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104473,5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24,3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112358,3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27,3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25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Неналоговые доходы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12071,7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2,2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7095,4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7661,7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1,5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7958,2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1,9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8266,6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2,0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688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Безвозмездные поступления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442081,1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  <a:p>
                      <a:pPr algn="ctr" rtl="0" fontAlgn="ctr"/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81,3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416268,6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81,6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413449,9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79,7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317232,5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73,8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291375,8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70,7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608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 доходов: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544050,8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510393,7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518462,2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429664,2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412000,7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/>
              <a:t>Динамика роста доходов бюджета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473099"/>
              </p:ext>
            </p:extLst>
          </p:nvPr>
        </p:nvGraphicFramePr>
        <p:xfrm>
          <a:off x="685800" y="1857374"/>
          <a:ext cx="7772400" cy="4314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000" dirty="0"/>
              <a:t>Анализ расходной части бюджета за период 202</a:t>
            </a:r>
            <a:r>
              <a:rPr lang="en-US" sz="3000" dirty="0"/>
              <a:t>2</a:t>
            </a:r>
            <a:r>
              <a:rPr lang="ru-RU" sz="3000" dirty="0"/>
              <a:t> – 202</a:t>
            </a:r>
            <a:r>
              <a:rPr lang="en-US" sz="3000" dirty="0"/>
              <a:t>6</a:t>
            </a:r>
            <a:r>
              <a:rPr lang="ru-RU" sz="3000" dirty="0"/>
              <a:t> г.г.(план)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30229"/>
              </p:ext>
            </p:extLst>
          </p:nvPr>
        </p:nvGraphicFramePr>
        <p:xfrm>
          <a:off x="152400" y="1371600"/>
          <a:ext cx="8762999" cy="5331724"/>
        </p:xfrm>
        <a:graphic>
          <a:graphicData uri="http://schemas.openxmlformats.org/drawingml/2006/table">
            <a:tbl>
              <a:tblPr/>
              <a:tblGrid>
                <a:gridCol w="1550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7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4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79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79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79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548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03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03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5303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6298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Статья расходов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000" b="1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г.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план)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 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57045,5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67990,2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12,8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60088,4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61293,3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50929,0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14,7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безопасность и правоохранительная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деятельность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3697,5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4941,2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2879,7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0,6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3046,7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0,8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2785,4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0,8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72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98415,6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18,1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114310,5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21,5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79735,7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17,5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17143,1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4,6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17786,8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хозяйство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61681,6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11,4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9151,18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703,9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703,9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703,9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53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Охрана окружающей среды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685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252,1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252,2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252,1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77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269388,7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49,6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273482,5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51,4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252890,7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55,6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230263,6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61,6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217259,9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62,9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356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29123,0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32746,2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29915,2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6,6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30112,7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8,0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23851,7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363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17029,1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3,1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23410,4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26479,9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5,8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23895,5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21547,9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358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183,3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190,5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153,5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информации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1450,0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3535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Обслуживание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государственного (муниципального) </a:t>
                      </a:r>
                    </a:p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долга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43,3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43,3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43,3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Межбюджетные трансферты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3211,8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0,6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3817,4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5223,2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8403,4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chemeClr val="bg1"/>
                          </a:solidFill>
                          <a:latin typeface="Times New Roman"/>
                        </a:rPr>
                        <a:t>2,4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272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расходов: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543080,4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532064,9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454627,9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373623,7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345172,6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9067800" cy="838200"/>
          </a:xfrm>
        </p:spPr>
        <p:txBody>
          <a:bodyPr>
            <a:noAutofit/>
          </a:bodyPr>
          <a:lstStyle/>
          <a:p>
            <a:r>
              <a:rPr lang="ru-RU" cap="none" dirty="0"/>
              <a:t>Динамика роста расходов бюджета</a:t>
            </a: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1447800" y="1752600"/>
          <a:ext cx="71628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219200" y="1924050"/>
          <a:ext cx="7010400" cy="3867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7227315"/>
              </p:ext>
            </p:extLst>
          </p:nvPr>
        </p:nvGraphicFramePr>
        <p:xfrm>
          <a:off x="685800" y="1752600"/>
          <a:ext cx="7924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none" dirty="0"/>
              <a:t>Доходы и расходы бюджета в 202</a:t>
            </a:r>
            <a:r>
              <a:rPr lang="en-US" cap="none" dirty="0"/>
              <a:t>2</a:t>
            </a:r>
            <a:r>
              <a:rPr lang="ru-RU" cap="none" dirty="0"/>
              <a:t> – 202</a:t>
            </a:r>
            <a:r>
              <a:rPr lang="en-US" cap="none" dirty="0"/>
              <a:t>6</a:t>
            </a:r>
            <a:r>
              <a:rPr lang="ru-RU" cap="none" dirty="0"/>
              <a:t> г.г.</a:t>
            </a:r>
            <a:br>
              <a:rPr lang="ru-RU" dirty="0"/>
            </a:br>
            <a:endParaRPr lang="ru-RU" cap="none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565990"/>
              </p:ext>
            </p:extLst>
          </p:nvPr>
        </p:nvGraphicFramePr>
        <p:xfrm>
          <a:off x="762000" y="1981200"/>
          <a:ext cx="7620002" cy="1706880"/>
        </p:xfrm>
        <a:graphic>
          <a:graphicData uri="http://schemas.openxmlformats.org/drawingml/2006/table">
            <a:tbl>
              <a:tblPr/>
              <a:tblGrid>
                <a:gridCol w="1729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3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3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0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Доходы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Расходы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Дефицит (-)/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профицит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(+)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ыс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руб.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540713,0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561956,9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21243,9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510393,7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532064,9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21671,2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518462,2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517679,6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782,6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429664,2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428620,8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1043,4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412000,7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410696,3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1304,4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/>
              <a:t>Динамика роста доходов и расходов бюджета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4931517"/>
              </p:ext>
            </p:extLst>
          </p:nvPr>
        </p:nvGraphicFramePr>
        <p:xfrm>
          <a:off x="685800" y="2133600"/>
          <a:ext cx="7162800" cy="4162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/>
              <a:t>В ходе бюджетного процесса бюджет</a:t>
            </a:r>
            <a:br>
              <a:rPr lang="ru-RU" sz="2800" dirty="0"/>
            </a:br>
            <a:r>
              <a:rPr lang="ru-RU" sz="2800" dirty="0"/>
              <a:t>проходит следующие стадии:</a:t>
            </a:r>
            <a:br>
              <a:rPr lang="ru-RU" sz="2800" dirty="0"/>
            </a:b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083208"/>
          </a:xfrm>
        </p:spPr>
        <p:txBody>
          <a:bodyPr>
            <a:normAutofit/>
          </a:bodyPr>
          <a:lstStyle/>
          <a:p>
            <a:r>
              <a:rPr lang="ru-RU" sz="2800" dirty="0"/>
              <a:t>Составление проекта бюджета</a:t>
            </a:r>
          </a:p>
          <a:p>
            <a:r>
              <a:rPr lang="ru-RU" sz="2800" dirty="0"/>
              <a:t> Рассмотрение и утверждение проекта бюджета</a:t>
            </a:r>
          </a:p>
          <a:p>
            <a:r>
              <a:rPr lang="ru-RU" sz="2800" dirty="0"/>
              <a:t>Исполнение бюджета</a:t>
            </a:r>
          </a:p>
          <a:p>
            <a:r>
              <a:rPr lang="ru-RU" sz="2800" dirty="0"/>
              <a:t>Составление, рассмотрение и утверждение бюджетной отчетности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dirty="0"/>
            </a:br>
            <a:r>
              <a:rPr lang="ru-RU" sz="3100" dirty="0"/>
              <a:t>Составление проекта бюджета</a:t>
            </a:r>
            <a:br>
              <a:rPr lang="ru-RU" sz="3100" dirty="0"/>
            </a:br>
            <a:r>
              <a:rPr lang="ru-RU" sz="3100" dirty="0"/>
              <a:t>основывается на: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/>
              <a:t>Прогнозе социально-экономического развития</a:t>
            </a:r>
          </a:p>
          <a:p>
            <a:pPr>
              <a:buNone/>
            </a:pPr>
            <a:r>
              <a:rPr lang="ru-RU" sz="2000" dirty="0"/>
              <a:t>     Ромодановского муниципального района Республики Мордовия </a:t>
            </a:r>
            <a:r>
              <a:rPr lang="ru-RU" sz="1800" dirty="0"/>
              <a:t>(разрабатывает  отдел экономического управления администрации Ромодановского муниципального района Республики Мордовия)</a:t>
            </a:r>
          </a:p>
          <a:p>
            <a:pPr>
              <a:buNone/>
            </a:pPr>
            <a:endParaRPr lang="ru-RU" sz="2000" dirty="0"/>
          </a:p>
          <a:p>
            <a:r>
              <a:rPr lang="ru-RU" sz="2000" b="1" dirty="0"/>
              <a:t>Основных направлениях бюджетной и налоговой политики Ромодановского муниципального района Республики Мордовия </a:t>
            </a:r>
            <a:r>
              <a:rPr lang="ru-RU" sz="1800" dirty="0"/>
              <a:t>(разрабатывает МКУ «Финансовое управление администрации Ромодановского муниципального района Республики Мордовия)</a:t>
            </a:r>
          </a:p>
          <a:p>
            <a:endParaRPr lang="ru-RU" sz="2000" dirty="0"/>
          </a:p>
          <a:p>
            <a:r>
              <a:rPr lang="ru-RU" sz="2000" b="1" dirty="0"/>
              <a:t>Муниципальных программах</a:t>
            </a:r>
          </a:p>
          <a:p>
            <a:pPr>
              <a:buNone/>
            </a:pPr>
            <a:r>
              <a:rPr lang="ru-RU" sz="2000" dirty="0"/>
              <a:t>    </a:t>
            </a:r>
            <a:r>
              <a:rPr lang="ru-RU" sz="1800" dirty="0"/>
              <a:t>проектах муниципальных программ (проектах изменений указанных программ) – разрабатывают отраслевые отделы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67494"/>
            <a:ext cx="5334000" cy="125650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Составление и рассмотрение бюджета на 2024 год и на плановый период 2025 и 2026 годов:</a:t>
            </a:r>
            <a:br>
              <a:rPr lang="ru-RU" sz="1800" b="1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52600"/>
            <a:ext cx="8382000" cy="4702208"/>
          </a:xfrm>
        </p:spPr>
        <p:txBody>
          <a:bodyPr/>
          <a:lstStyle/>
          <a:p>
            <a:r>
              <a:rPr lang="ru-RU" dirty="0"/>
              <a:t>7</a:t>
            </a: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-152400" y="990600"/>
            <a:ext cx="3352800" cy="5562600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2"/>
                </a:solidFill>
              </a:rPr>
              <a:t>Составление проекта бюджета: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Ответственные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исполнители, порядок и сроки по составлению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проекта бюджета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определены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Решением Совета депутатов Ромодановского муниципального района от </a:t>
            </a:r>
            <a:r>
              <a:rPr lang="ru-RU" sz="1400" b="1" dirty="0">
                <a:solidFill>
                  <a:schemeClr val="bg2"/>
                </a:solidFill>
              </a:rPr>
              <a:t>15.07.2010г. №4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Непосредственное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составление проекта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бюджета осуществляет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Финансовое управление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администрации Ромодановского муниципального района Республики Мордовия</a:t>
            </a: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819400" y="1676400"/>
            <a:ext cx="3733800" cy="4800600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2"/>
                </a:solidFill>
              </a:rPr>
              <a:t>Рассмотрение проекта бюджета:</a:t>
            </a:r>
          </a:p>
          <a:p>
            <a:r>
              <a:rPr lang="ru-RU" sz="1400" dirty="0">
                <a:solidFill>
                  <a:schemeClr val="bg2"/>
                </a:solidFill>
              </a:rPr>
              <a:t>•</a:t>
            </a:r>
            <a:r>
              <a:rPr lang="ru-RU" sz="1400" dirty="0">
                <a:solidFill>
                  <a:srgbClr val="0070C0"/>
                </a:solidFill>
              </a:rPr>
              <a:t>Постановление председателя  Совета депутатов Ромодановского муниципального района от 15.11.2023г. №26-ПД "О вынесении на публичные слушания проекта решения Совета депутатов Ромодановского муниципального района РМ "О бюджете Ромодановского муниципального района РМ на 2024 год и плановый период 2025 и 2026 годов"</a:t>
            </a: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6019800" y="3048000"/>
            <a:ext cx="3124200" cy="35814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bg2"/>
                </a:solidFill>
              </a:rPr>
              <a:t>Утверждение бюджета:</a:t>
            </a:r>
          </a:p>
          <a:p>
            <a:r>
              <a:rPr lang="ru-RU" sz="1400" dirty="0">
                <a:solidFill>
                  <a:schemeClr val="bg2"/>
                </a:solidFill>
              </a:rPr>
              <a:t>Бюджет  на 2024 год</a:t>
            </a:r>
          </a:p>
          <a:p>
            <a:r>
              <a:rPr lang="ru-RU" sz="1400" dirty="0">
                <a:solidFill>
                  <a:schemeClr val="bg2"/>
                </a:solidFill>
              </a:rPr>
              <a:t>и на плановый период</a:t>
            </a:r>
          </a:p>
          <a:p>
            <a:r>
              <a:rPr lang="ru-RU" sz="1400" dirty="0">
                <a:solidFill>
                  <a:schemeClr val="bg2"/>
                </a:solidFill>
              </a:rPr>
              <a:t>2025 и 2026 годов</a:t>
            </a:r>
          </a:p>
          <a:p>
            <a:r>
              <a:rPr lang="ru-RU" sz="1400" dirty="0">
                <a:solidFill>
                  <a:schemeClr val="bg2"/>
                </a:solidFill>
              </a:rPr>
              <a:t>утвержден депутатами</a:t>
            </a:r>
          </a:p>
          <a:p>
            <a:r>
              <a:rPr lang="ru-RU" sz="1400" dirty="0">
                <a:solidFill>
                  <a:schemeClr val="bg2"/>
                </a:solidFill>
              </a:rPr>
              <a:t>на заседании</a:t>
            </a:r>
          </a:p>
          <a:p>
            <a:r>
              <a:rPr lang="ru-RU" sz="1400" dirty="0">
                <a:solidFill>
                  <a:schemeClr val="bg2"/>
                </a:solidFill>
              </a:rPr>
              <a:t>25 декабря 2023 года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8077200" cy="1027906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2"/>
                </a:solidFill>
                <a:effectLst/>
              </a:rPr>
              <a:t>Публичные слушания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Публичные слушания – форма участия населения в осуществлении</a:t>
            </a:r>
          </a:p>
          <a:p>
            <a:pPr>
              <a:buNone/>
            </a:pPr>
            <a:r>
              <a:rPr lang="ru-RU" dirty="0"/>
              <a:t>местного самоуправления. Публичные слушания организуются и</a:t>
            </a:r>
          </a:p>
          <a:p>
            <a:pPr>
              <a:buNone/>
            </a:pPr>
            <a:r>
              <a:rPr lang="ru-RU" dirty="0"/>
              <a:t>проводятся с целью выявления мнения населения по проекту бюджета</a:t>
            </a:r>
          </a:p>
          <a:p>
            <a:pPr>
              <a:buNone/>
            </a:pPr>
            <a:r>
              <a:rPr lang="ru-RU" dirty="0"/>
              <a:t>района на очередной финансовый год и плановый период.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Каждый житель в праве высказать свое мнение, представить материалы</a:t>
            </a:r>
          </a:p>
          <a:p>
            <a:pPr>
              <a:buNone/>
            </a:pPr>
            <a:r>
              <a:rPr lang="ru-RU" dirty="0"/>
              <a:t>для обоснования своего мнения, представить письменные предложения</a:t>
            </a:r>
          </a:p>
          <a:p>
            <a:pPr>
              <a:buNone/>
            </a:pPr>
            <a:r>
              <a:rPr lang="ru-RU" dirty="0"/>
              <a:t>и замечания для включения их в протокол публичных слушаний.</a:t>
            </a:r>
          </a:p>
          <a:p>
            <a:pPr>
              <a:buNone/>
            </a:pPr>
            <a:endParaRPr lang="ru-RU" dirty="0"/>
          </a:p>
          <a:p>
            <a:pPr algn="just">
              <a:buNone/>
            </a:pPr>
            <a:r>
              <a:rPr lang="ru-RU" dirty="0"/>
              <a:t>Результат публичных слушаний - заключение, в котором отражаются</a:t>
            </a:r>
          </a:p>
          <a:p>
            <a:pPr algn="just">
              <a:buNone/>
            </a:pPr>
            <a:r>
              <a:rPr lang="ru-RU" dirty="0"/>
              <a:t>выраженные позиции жителей района и рекомендации, сформулированные по результатам публичных слушаний. Заключение о результатах публичных слушаний подлежит опубликованию.</a:t>
            </a:r>
          </a:p>
          <a:p>
            <a:pPr>
              <a:buNone/>
            </a:pPr>
            <a:endParaRPr lang="ru-RU" dirty="0"/>
          </a:p>
          <a:p>
            <a:pPr algn="just">
              <a:buNone/>
            </a:pPr>
            <a:r>
              <a:rPr lang="ru-RU" dirty="0"/>
              <a:t>Публичные слушания по проекту решения совета депутатов </a:t>
            </a:r>
            <a:r>
              <a:rPr lang="ru-RU" sz="2500" dirty="0"/>
              <a:t>«О БЮДЖЕТЕ РОМОДАНОВСКОГО МУНИЦИПАЛЬНОГО РАЙОНА РЕСПУБЛИКИ МОРДОВИЯ НА 2024 год и на плановый период 2025 и 2026 годов»</a:t>
            </a:r>
          </a:p>
          <a:p>
            <a:pPr algn="just">
              <a:buNone/>
            </a:pPr>
            <a:r>
              <a:rPr lang="ru-RU" dirty="0"/>
              <a:t> состоялись 15 ноября 2023 года в актовом зале администрации </a:t>
            </a:r>
            <a:r>
              <a:rPr lang="ru-RU" sz="2900" dirty="0"/>
              <a:t>Ромодановского муниципального района Республики Мордовия</a:t>
            </a:r>
            <a:endParaRPr lang="ru-RU" sz="29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Принцип прозрачности (открытости) бюджетной системы Российской Федерации означает:</a:t>
            </a:r>
            <a:br>
              <a:rPr lang="ru-RU" sz="2400" b="1" dirty="0"/>
            </a:b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521208" indent="-457200" algn="just"/>
            <a:r>
              <a:rPr lang="ru-RU" sz="1800" b="1" dirty="0"/>
              <a:t>Обязательное опубликование в средствах массовой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информации утвержденных бюджетов и отчетов об их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исполнении </a:t>
            </a:r>
          </a:p>
          <a:p>
            <a:pPr algn="just">
              <a:buNone/>
            </a:pPr>
            <a:endParaRPr lang="ru-RU" sz="1800" b="1" dirty="0"/>
          </a:p>
          <a:p>
            <a:pPr algn="just"/>
            <a:r>
              <a:rPr lang="ru-RU" sz="1800" b="1" dirty="0"/>
              <a:t>Доступность иных сведений о бюджетах </a:t>
            </a:r>
          </a:p>
          <a:p>
            <a:pPr algn="just">
              <a:buNone/>
            </a:pPr>
            <a:endParaRPr lang="ru-RU" sz="1800" dirty="0"/>
          </a:p>
          <a:p>
            <a:pPr algn="just"/>
            <a:r>
              <a:rPr lang="ru-RU" sz="1800" b="1" dirty="0"/>
              <a:t>Обязательная открытость для общества и средств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массовой информации проектов бюджетов, обеспечение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доступа к информации на едином портале бюджетной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системы Российской Федерации в сети «Интернет» </a:t>
            </a:r>
          </a:p>
          <a:p>
            <a:pPr lvl="0" algn="just">
              <a:buNone/>
            </a:pPr>
            <a:endParaRPr lang="ru-RU" sz="1800" dirty="0"/>
          </a:p>
          <a:p>
            <a:pPr algn="just"/>
            <a:r>
              <a:rPr lang="ru-RU" sz="1800" b="1" dirty="0"/>
              <a:t>Преемственность бюджетной классификации Российской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Федерации, а также обеспечение сопоставимости показателей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бюджета отчетного, текущего и очередного финансового года </a:t>
            </a:r>
            <a:endParaRPr lang="ru-RU" sz="1800" dirty="0"/>
          </a:p>
          <a:p>
            <a:pPr algn="just"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05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Основные направления бюджетной и налоговой</a:t>
            </a:r>
            <a:b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политики Ромодановского муниципального района Республики Мордовия на 2022-2024 годы: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990599"/>
          <a:ext cx="8610600" cy="555650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3957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Приоритетность реализации задач, поставленных в указах Президента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Российской Федерации от 7 мая 2012г.;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707"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Достижение долгосрочной сбалансированности и финансовой устойчивости бюджета Ромодановского муниципального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769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налогового потенциала и обеспечение роста собственных доходов бюджета Ромодановского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муниципального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3645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эффективности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бюджетных расходов на основе оптимизации и достижения наилучшего результата с использованием определенного бюджетом Ромодановского муниципального района объема средств, повышение доступности и качества предоставления муниципальных услуг;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50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Снижение дефицита районного бюджета и объема муниципального долга  Ромодановского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муниципального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067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Полное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исполнение действующих социально значимых расходных обязательств;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0763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Дальнейшее совершенствование и развитие системы межбюджетных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отношений</a:t>
                      </a:r>
                    </a:p>
                    <a:p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350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эффективности финансового контроля</a:t>
                      </a:r>
                    </a:p>
                    <a:p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723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ОСНОВНЫЕ</a:t>
            </a:r>
            <a:r>
              <a:rPr lang="ru-RU" dirty="0"/>
              <a:t> ПОНЯТИЯ</a:t>
            </a:r>
          </a:p>
        </p:txBody>
      </p:sp>
      <p:pic>
        <p:nvPicPr>
          <p:cNvPr id="4" name="Содержимое 3" descr="&amp;Bcy;&amp;yucy;&amp;dcy;&amp;zhcy;&amp;iecy;&amp;tcy; &amp;Ocy;&amp;mcy;&amp;scy;&amp;kcy;&amp;ocy;&amp;jcy; &amp;ocy;&amp;bcy;&amp;lcy;&amp;acy;&amp;scy;&amp;tcy;&amp;icy; «&amp;pcy;&amp;ocy;&amp;khcy;&amp;ucy;&amp;dcy;&amp;iecy;&amp;iecy;&amp;tcy;», &amp;vcy; &amp;tcy;&amp;ocy;&amp;mcy; &amp;chcy;&amp;icy;&amp;scy;&amp;lcy;&amp;iecy; &amp;icy; &amp;icy;&amp;zcy;-&amp;zcy;&amp;acy; &amp;scy;&amp;icy;&amp;tcy;&amp;ucy;&amp;acy;&amp;tscy;&amp;icy;&amp;icy; &amp;scy; &amp;Ncy;&amp;Pcy;&amp;Ocy; «&amp;Mcy;&amp;ocy;&amp;scy;&amp;tcy;&amp;ocy;&amp;vcy;&amp;icy;&amp;kcy;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066800"/>
            <a:ext cx="4495800" cy="3505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Нашивка 4"/>
          <p:cNvSpPr/>
          <p:nvPr/>
        </p:nvSpPr>
        <p:spPr>
          <a:xfrm>
            <a:off x="152400" y="1066800"/>
            <a:ext cx="3962400" cy="1905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bg2"/>
                </a:solidFill>
              </a:rPr>
              <a:t>Доходы бюджета </a:t>
            </a:r>
            <a:r>
              <a:rPr lang="ru-RU" dirty="0">
                <a:solidFill>
                  <a:schemeClr val="bg2"/>
                </a:solidFill>
              </a:rPr>
              <a:t>– поступающие в бюджет денежные средства</a:t>
            </a: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0" y="5410200"/>
            <a:ext cx="9144000" cy="685800"/>
          </a:xfrm>
          <a:prstGeom prst="flowChartProcess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rgbClr val="0070C0"/>
                </a:solidFill>
              </a:rPr>
              <a:t>Дефицит бюджета </a:t>
            </a:r>
            <a:r>
              <a:rPr lang="ru-RU" dirty="0">
                <a:solidFill>
                  <a:srgbClr val="0070C0"/>
                </a:solidFill>
              </a:rPr>
              <a:t>-  превышение расходов бюджета над его доходами</a:t>
            </a:r>
          </a:p>
        </p:txBody>
      </p:sp>
      <p:sp>
        <p:nvSpPr>
          <p:cNvPr id="6" name="Нашивка 5"/>
          <p:cNvSpPr/>
          <p:nvPr/>
        </p:nvSpPr>
        <p:spPr>
          <a:xfrm>
            <a:off x="152400" y="3124200"/>
            <a:ext cx="4038600" cy="2057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bg2"/>
                </a:solidFill>
              </a:rPr>
              <a:t>Расходы бюджета </a:t>
            </a:r>
            <a:r>
              <a:rPr lang="ru-RU" dirty="0">
                <a:solidFill>
                  <a:schemeClr val="bg2"/>
                </a:solidFill>
              </a:rPr>
              <a:t>– выплачиваемые из бюджета денежные средства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0" y="6245352"/>
            <a:ext cx="9144000" cy="46024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 err="1">
                <a:solidFill>
                  <a:srgbClr val="0070C0"/>
                </a:solidFill>
              </a:rPr>
              <a:t>Профицит</a:t>
            </a:r>
            <a:r>
              <a:rPr lang="ru-RU" b="1" u="sng" dirty="0">
                <a:solidFill>
                  <a:srgbClr val="0070C0"/>
                </a:solidFill>
              </a:rPr>
              <a:t> бюджета </a:t>
            </a:r>
            <a:r>
              <a:rPr lang="ru-RU" dirty="0">
                <a:solidFill>
                  <a:srgbClr val="0070C0"/>
                </a:solidFill>
              </a:rPr>
              <a:t>– превышение доходов бюджета над его расходами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5424</TotalTime>
  <Words>2062</Words>
  <Application>Microsoft Office PowerPoint</Application>
  <PresentationFormat>Экран (4:3)</PresentationFormat>
  <Paragraphs>669</Paragraphs>
  <Slides>25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Century Gothic</vt:lpstr>
      <vt:lpstr>Times New Roman</vt:lpstr>
      <vt:lpstr>Verdana</vt:lpstr>
      <vt:lpstr>Wingdings</vt:lpstr>
      <vt:lpstr>Wingdings 2</vt:lpstr>
      <vt:lpstr>Яркая</vt:lpstr>
      <vt:lpstr>Презентация PowerPoint</vt:lpstr>
      <vt:lpstr> ОСНОВНЫЕ ПОНЯТИЯ  </vt:lpstr>
      <vt:lpstr>В ходе бюджетного процесса бюджет проходит следующие стадии:  </vt:lpstr>
      <vt:lpstr> Составление проекта бюджета основывается на: </vt:lpstr>
      <vt:lpstr>Составление и рассмотрение бюджета на 2024 год и на плановый период 2025 и 2026 годов: </vt:lpstr>
      <vt:lpstr>Публичные слушания</vt:lpstr>
      <vt:lpstr>Принцип прозрачности (открытости) бюджетной системы Российской Федерации означает:  </vt:lpstr>
      <vt:lpstr>Основные направления бюджетной и налоговой политики Ромодановского муниципального района Республики Мордовия на 2022-2024 годы:</vt:lpstr>
      <vt:lpstr>ОСНОВНЫЕ ПОНЯТИЯ</vt:lpstr>
      <vt:lpstr>Бюджетная система  – совокупность федерального бюджета, бюджетов субъектов Российской Федерации, местных бюджетов и бюджетов государственных внебюджетных фондов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Межбюджетные трансферты – денежные средства, предоставляемые бюджетом вышестоящего уровня бюджетной системы бюджету нижестоящего уровня бюджетной системы Российской Федерации</vt:lpstr>
      <vt:lpstr>Структура доходов бюджета в 2024 г.</vt:lpstr>
      <vt:lpstr>Структура расходов бюджета в 2024 г.</vt:lpstr>
      <vt:lpstr>Анализ доходной части бюджета                       за период 2022 - 2026 гг.</vt:lpstr>
      <vt:lpstr>Динамика роста доходов бюджета</vt:lpstr>
      <vt:lpstr>Анализ расходной части бюджета за период 2022 – 2026 г.г.(план)</vt:lpstr>
      <vt:lpstr>Динамика роста расходов бюджета</vt:lpstr>
      <vt:lpstr>Доходы и расходы бюджета в 2022 – 2026 г.г. </vt:lpstr>
      <vt:lpstr>Динамика роста доходов и расходов бюджета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Соловьева Наталья Викторовна</cp:lastModifiedBy>
  <cp:revision>628</cp:revision>
  <cp:lastPrinted>2024-02-09T09:15:41Z</cp:lastPrinted>
  <dcterms:modified xsi:type="dcterms:W3CDTF">2024-02-09T09:30:16Z</dcterms:modified>
</cp:coreProperties>
</file>