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7"/>
  </p:notesMasterIdLst>
  <p:sldIdLst>
    <p:sldId id="256" r:id="rId2"/>
    <p:sldId id="257" r:id="rId3"/>
    <p:sldId id="277" r:id="rId4"/>
    <p:sldId id="278" r:id="rId5"/>
    <p:sldId id="281" r:id="rId6"/>
    <p:sldId id="282" r:id="rId7"/>
    <p:sldId id="270" r:id="rId8"/>
    <p:sldId id="279" r:id="rId9"/>
    <p:sldId id="271" r:id="rId10"/>
    <p:sldId id="272" r:id="rId11"/>
    <p:sldId id="274" r:id="rId12"/>
    <p:sldId id="276" r:id="rId13"/>
    <p:sldId id="286" r:id="rId14"/>
    <p:sldId id="287" r:id="rId15"/>
    <p:sldId id="288" r:id="rId16"/>
    <p:sldId id="289" r:id="rId17"/>
    <p:sldId id="275" r:id="rId18"/>
    <p:sldId id="258" r:id="rId19"/>
    <p:sldId id="259" r:id="rId20"/>
    <p:sldId id="285" r:id="rId21"/>
    <p:sldId id="260" r:id="rId22"/>
    <p:sldId id="284" r:id="rId23"/>
    <p:sldId id="262" r:id="rId24"/>
    <p:sldId id="265" r:id="rId25"/>
    <p:sldId id="268" r:id="rId26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ACD7710-E210-411D-8E28-FDCF6496DCD0}">
          <p14:sldIdLst>
            <p14:sldId id="256"/>
            <p14:sldId id="257"/>
            <p14:sldId id="277"/>
            <p14:sldId id="278"/>
            <p14:sldId id="281"/>
            <p14:sldId id="282"/>
            <p14:sldId id="270"/>
            <p14:sldId id="279"/>
            <p14:sldId id="271"/>
            <p14:sldId id="272"/>
            <p14:sldId id="274"/>
            <p14:sldId id="276"/>
            <p14:sldId id="286"/>
            <p14:sldId id="287"/>
            <p14:sldId id="288"/>
            <p14:sldId id="289"/>
            <p14:sldId id="275"/>
            <p14:sldId id="258"/>
            <p14:sldId id="259"/>
            <p14:sldId id="285"/>
            <p14:sldId id="260"/>
            <p14:sldId id="284"/>
            <p14:sldId id="262"/>
            <p14:sldId id="265"/>
          </p14:sldIdLst>
        </p14:section>
        <p14:section name="Раздел без заголовка" id="{F9A4423D-7390-483B-A00A-0AD25AC33971}">
          <p14:sldIdLst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78276" autoAdjust="0"/>
  </p:normalViewPr>
  <p:slideViewPr>
    <p:cSldViewPr>
      <p:cViewPr varScale="1">
        <p:scale>
          <a:sx n="112" d="100"/>
          <a:sy n="112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3%20&#1075;&#1086;&#1076;\&#1076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2979223649678173"/>
          <c:y val="0.58370441093650993"/>
          <c:w val="0.31882898190359876"/>
          <c:h val="0.33483368825017601"/>
        </c:manualLayout>
      </c:layout>
      <c:overlay val="0"/>
      <c:txPr>
        <a:bodyPr/>
        <a:lstStyle/>
        <a:p>
          <a:pPr rtl="0">
            <a:defRPr sz="1400" b="0" i="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schemeClr val="tx1"/>
      </a:solidFill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990967038211226E-2"/>
          <c:y val="3.7194370804151992E-2"/>
          <c:w val="0.81772659099430767"/>
          <c:h val="0.89563091045780163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Лист1!$B$88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cat>
            <c:numRef>
              <c:f>Лист1!$A$90:$A$94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Лист1!$B$90:$B$94</c:f>
              <c:numCache>
                <c:formatCode>#,##0.00</c:formatCode>
                <c:ptCount val="5"/>
                <c:pt idx="0">
                  <c:v>561956.9</c:v>
                </c:pt>
                <c:pt idx="1">
                  <c:v>547794.4</c:v>
                </c:pt>
                <c:pt idx="2">
                  <c:v>454627.9</c:v>
                </c:pt>
                <c:pt idx="3">
                  <c:v>373623.7</c:v>
                </c:pt>
                <c:pt idx="4">
                  <c:v>345172.6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A8-4531-9E82-BA3676AEFDA6}"/>
            </c:ext>
          </c:extLst>
        </c:ser>
        <c:ser>
          <c:idx val="0"/>
          <c:order val="1"/>
          <c:tx>
            <c:strRef>
              <c:f>Лист1!$C$88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val>
            <c:numRef>
              <c:f>Лист1!$C$90:$C$94</c:f>
              <c:numCache>
                <c:formatCode>#,##0.00</c:formatCode>
                <c:ptCount val="5"/>
                <c:pt idx="0">
                  <c:v>540713</c:v>
                </c:pt>
                <c:pt idx="1">
                  <c:v>526123.1</c:v>
                </c:pt>
                <c:pt idx="2">
                  <c:v>455410.5</c:v>
                </c:pt>
                <c:pt idx="3">
                  <c:v>374667.1</c:v>
                </c:pt>
                <c:pt idx="4">
                  <c:v>346477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A8-4531-9E82-BA3676AEF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5645568"/>
        <c:axId val="105647104"/>
        <c:axId val="0"/>
      </c:bar3DChart>
      <c:catAx>
        <c:axId val="105645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5647104"/>
        <c:crosses val="autoZero"/>
        <c:auto val="1"/>
        <c:lblAlgn val="ctr"/>
        <c:lblOffset val="100"/>
        <c:noMultiLvlLbl val="0"/>
      </c:catAx>
      <c:valAx>
        <c:axId val="105647104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0564556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7477902035229098"/>
          <c:y val="0.65162620297463092"/>
          <c:w val="0.2890044466768108"/>
          <c:h val="0.20784957914743499"/>
        </c:manualLayout>
      </c:layout>
      <c:overlay val="0"/>
      <c:txPr>
        <a:bodyPr/>
        <a:lstStyle/>
        <a:p>
          <a:pPr rtl="0"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Лист1!$A$3:$C$3</c:f>
              <c:strCache>
                <c:ptCount val="2"/>
                <c:pt idx="0">
                  <c:v>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Лист1!$A$4:$B$4</c:f>
              <c:numCache>
                <c:formatCode>0.00%</c:formatCode>
                <c:ptCount val="2"/>
                <c:pt idx="0">
                  <c:v>0.21742235825087641</c:v>
                </c:pt>
                <c:pt idx="1">
                  <c:v>0.78257764174912348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6-4F7E-9E13-3DCA9B6E67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477902035229143"/>
          <c:y val="0.65162620297463114"/>
          <c:w val="0.2890044466768108"/>
          <c:h val="0.20784957914743507"/>
        </c:manualLayout>
      </c:layout>
      <c:overlay val="0"/>
      <c:txPr>
        <a:bodyPr/>
        <a:lstStyle/>
        <a:p>
          <a:pPr rtl="0"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tr"/>
      <c:layout>
        <c:manualLayout>
          <c:xMode val="edge"/>
          <c:yMode val="edge"/>
          <c:x val="0.63381937485087292"/>
          <c:y val="3.2297222927779361E-2"/>
          <c:w val="0.35497709377237835"/>
          <c:h val="0.92579509194003862"/>
        </c:manualLayout>
      </c:layout>
      <c:overlay val="0"/>
      <c:txPr>
        <a:bodyPr/>
        <a:lstStyle/>
        <a:p>
          <a:pPr>
            <a:defRPr sz="140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prstClr val="black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754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rgbClr val="FF0000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7"/>
            <c:bubble3D val="0"/>
            <c:spPr>
              <a:solidFill>
                <a:schemeClr val="bg2">
                  <a:lumMod val="1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6E58-442A-AAB5-4A5A076DA42E}"/>
              </c:ext>
            </c:extLst>
          </c:dPt>
          <c:dPt>
            <c:idx val="8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6E58-442A-AAB5-4A5A076DA42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Лист1!$A$20:$J$20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,кинематография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Обслуживание государственного ( муниципального)долга </c:v>
                </c:pt>
              </c:strCache>
            </c:strRef>
          </c:cat>
          <c:val>
            <c:numRef>
              <c:f>Лист1!$A$21:$J$21</c:f>
              <c:numCache>
                <c:formatCode>0.00%</c:formatCode>
                <c:ptCount val="10"/>
                <c:pt idx="0">
                  <c:v>0.13420114135425934</c:v>
                </c:pt>
                <c:pt idx="1">
                  <c:v>6.4315080241421074E-3</c:v>
                </c:pt>
                <c:pt idx="2">
                  <c:v>0.17808132595776915</c:v>
                </c:pt>
                <c:pt idx="3">
                  <c:v>1.572086848697305E-3</c:v>
                </c:pt>
                <c:pt idx="4">
                  <c:v>0.56480486379862993</c:v>
                </c:pt>
                <c:pt idx="5">
                  <c:v>6.6812462702300929E-2</c:v>
                </c:pt>
                <c:pt idx="6">
                  <c:v>5.9140080330756885E-2</c:v>
                </c:pt>
                <c:pt idx="7">
                  <c:v>4.0938133167526077E-4</c:v>
                </c:pt>
                <c:pt idx="8">
                  <c:v>3.2384229728812225E-3</c:v>
                </c:pt>
                <c:pt idx="9">
                  <c:v>9.6706010155694433E-5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E58-442A-AAB5-4A5A076DA4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6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Лист1!$A$42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Лист1!$B$42:$F$42</c:f>
              <c:numCache>
                <c:formatCode>General</c:formatCode>
                <c:ptCount val="5"/>
                <c:pt idx="0">
                  <c:v>89898</c:v>
                </c:pt>
                <c:pt idx="1">
                  <c:v>87029.7</c:v>
                </c:pt>
                <c:pt idx="2">
                  <c:v>97350.6</c:v>
                </c:pt>
                <c:pt idx="3">
                  <c:v>104473.5</c:v>
                </c:pt>
                <c:pt idx="4">
                  <c:v>112358.3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37-449F-B89F-6E644C52F521}"/>
            </c:ext>
          </c:extLst>
        </c:ser>
        <c:ser>
          <c:idx val="1"/>
          <c:order val="1"/>
          <c:tx>
            <c:strRef>
              <c:f>Лист1!$A$43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Лист1!$B$43:$F$43</c:f>
              <c:numCache>
                <c:formatCode>General</c:formatCode>
                <c:ptCount val="5"/>
                <c:pt idx="0">
                  <c:v>12071.7</c:v>
                </c:pt>
                <c:pt idx="1">
                  <c:v>7077.3</c:v>
                </c:pt>
                <c:pt idx="2">
                  <c:v>7661.7</c:v>
                </c:pt>
                <c:pt idx="3">
                  <c:v>7958.2</c:v>
                </c:pt>
                <c:pt idx="4">
                  <c:v>8266.6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37-449F-B89F-6E644C52F521}"/>
            </c:ext>
          </c:extLst>
        </c:ser>
        <c:ser>
          <c:idx val="2"/>
          <c:order val="2"/>
          <c:tx>
            <c:strRef>
              <c:f>Лист1!$A$44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Лист1!$B$44:$F$44</c:f>
              <c:numCache>
                <c:formatCode>General</c:formatCode>
                <c:ptCount val="5"/>
                <c:pt idx="0">
                  <c:v>442081.1</c:v>
                </c:pt>
                <c:pt idx="1">
                  <c:v>432016.1</c:v>
                </c:pt>
                <c:pt idx="2">
                  <c:v>350398.2</c:v>
                </c:pt>
                <c:pt idx="3">
                  <c:v>262235.40000000002</c:v>
                </c:pt>
                <c:pt idx="4">
                  <c:v>225852.1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37-449F-B89F-6E644C52F521}"/>
            </c:ext>
          </c:extLst>
        </c:ser>
        <c:ser>
          <c:idx val="3"/>
          <c:order val="3"/>
          <c:tx>
            <c:strRef>
              <c:f>Лист1!$A$45</c:f>
              <c:strCache>
                <c:ptCount val="1"/>
                <c:pt idx="0">
                  <c:v>Всего доходов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Лист1!$B$45:$F$45</c:f>
              <c:numCache>
                <c:formatCode>General</c:formatCode>
                <c:ptCount val="5"/>
                <c:pt idx="0">
                  <c:v>544050.79999999993</c:v>
                </c:pt>
                <c:pt idx="1">
                  <c:v>526123.1</c:v>
                </c:pt>
                <c:pt idx="2">
                  <c:v>455410.5</c:v>
                </c:pt>
                <c:pt idx="3">
                  <c:v>374667.10000000003</c:v>
                </c:pt>
                <c:pt idx="4">
                  <c:v>346477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37-449F-B89F-6E644C52F5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930048"/>
        <c:axId val="96931840"/>
        <c:axId val="0"/>
      </c:bar3DChart>
      <c:catAx>
        <c:axId val="96930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6931840"/>
        <c:crosses val="autoZero"/>
        <c:auto val="1"/>
        <c:lblAlgn val="ctr"/>
        <c:lblOffset val="100"/>
        <c:noMultiLvlLbl val="0"/>
      </c:catAx>
      <c:valAx>
        <c:axId val="96931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93004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Лист1!$A$66</c:f>
              <c:strCache>
                <c:ptCount val="1"/>
                <c:pt idx="0">
                  <c:v>Общая сумма расходов</c:v>
                </c:pt>
              </c:strCache>
            </c:strRef>
          </c:tx>
          <c:invertIfNegative val="0"/>
          <c:cat>
            <c:numRef>
              <c:f>Лист1!$B$65:$E$65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Лист1!$B$66:$E$66</c:f>
              <c:numCache>
                <c:formatCode>0.00</c:formatCode>
                <c:ptCount val="4"/>
                <c:pt idx="0">
                  <c:v>547794.4</c:v>
                </c:pt>
                <c:pt idx="1">
                  <c:v>454627.9</c:v>
                </c:pt>
                <c:pt idx="2">
                  <c:v>373623.7</c:v>
                </c:pt>
                <c:pt idx="3">
                  <c:v>345172.6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F9-4EFE-B0A5-2A2ECAF4EC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5771392"/>
        <c:axId val="105772928"/>
        <c:axId val="0"/>
      </c:bar3DChart>
      <c:catAx>
        <c:axId val="10577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5772928"/>
        <c:crosses val="autoZero"/>
        <c:auto val="1"/>
        <c:lblAlgn val="ctr"/>
        <c:lblOffset val="100"/>
        <c:noMultiLvlLbl val="0"/>
      </c:catAx>
      <c:valAx>
        <c:axId val="105772928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05771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4889"/>
          <c:y val="0.7636967774861505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C85F1-09B3-4C45-9D1C-B49BEDC89677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FE3BD-6A8E-437D-8BE7-6BF1FBDE3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2/9/2024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4638" y="1143000"/>
            <a:ext cx="7574724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003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5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БЮДЖЕТ ДЛЯ ГРАЖДАН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3505201"/>
            <a:ext cx="6553200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 проекту Решения Совета депутатов Ромодановского муниципального района Республики Мордовия «О БЮДЖЕТЕ РОМОДАНОВСКОГО МУНИЦИПАЛЬНОГО РАЙОНА РЕСПУБЛИКИ МОРДОВИЯ НА 2024 ГОД И НА ПЛАНОВЫЙ ПЕРИОД 2025 и 2026</a:t>
            </a: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ГОДОВ»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799"/>
            <a:ext cx="2514600" cy="278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800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Бюджетная система </a:t>
            </a:r>
            <a:r>
              <a:rPr lang="ru-RU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  <a:endParaRPr lang="ru-RU" sz="1800" dirty="0">
              <a:solidFill>
                <a:schemeClr val="accent1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447800"/>
            <a:ext cx="2209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2"/>
                </a:solidFill>
              </a:rPr>
              <a:t>Бюджетная система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958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2004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48200" y="2590800"/>
            <a:ext cx="2286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Бюджеты государственных внебюджетных фондов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47800" y="2590800"/>
            <a:ext cx="2362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bg2"/>
                </a:solidFill>
              </a:rPr>
              <a:t>Консолидированный бюджет РФ (свод бюджетов всех уровней)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19200" y="33528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14600" y="33528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286000" y="3733800"/>
            <a:ext cx="2743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Консолидированный бюджет субъектов Федерации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743200" y="4343400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743200" y="4800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43200" y="5943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276600" y="4419600"/>
            <a:ext cx="1752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субъектов Федерации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52800" y="5562600"/>
            <a:ext cx="1676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муниципальных образований (районов, поселений и городских округов)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2400" y="3733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Федеральный бюджет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5562600" y="3276600"/>
            <a:ext cx="0" cy="243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5626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5562600" y="5715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562600" y="3657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6248400" y="34290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Пенсионный фонд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248400" y="4114800"/>
            <a:ext cx="1828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социального страхования РФ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248400" y="5029200"/>
            <a:ext cx="1828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обязательного</a:t>
            </a:r>
          </a:p>
          <a:p>
            <a:pPr algn="ctr"/>
            <a:r>
              <a:rPr lang="ru-RU" sz="1200" dirty="0">
                <a:solidFill>
                  <a:schemeClr val="bg2"/>
                </a:solidFill>
              </a:rPr>
              <a:t>медицинского страхования РФ и территориальные фонды МС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rpp.nashaucheba.ru/pars_docs/refs/126/125202/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lfin.altedit.ru/assets/previews/3/uploads/%D0%A1%D1%85%D0%B5%D0%BC%D0%B0%20%D0%B1%D1%8E%D0%B4%D0%B6%D0%B5%D1%82%D0%B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6857999" cy="4330337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81200" y="152400"/>
            <a:ext cx="45720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u="sng" dirty="0">
                <a:solidFill>
                  <a:srgbClr val="0070C0"/>
                </a:solidFill>
              </a:rPr>
              <a:t>Консолидированный бюджет</a:t>
            </a:r>
            <a:r>
              <a:rPr lang="ru-RU" sz="1600" dirty="0">
                <a:solidFill>
                  <a:srgbClr val="0070C0"/>
                </a:solidFill>
              </a:rPr>
              <a:t> – сводный бюджет, в котором собственный бюджет данного уровня управления объединен с бюджетами нижестоящих уровней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091973"/>
              </p:ext>
            </p:extLst>
          </p:nvPr>
        </p:nvGraphicFramePr>
        <p:xfrm>
          <a:off x="457200" y="1447800"/>
          <a:ext cx="8229601" cy="4648199"/>
        </p:xfrm>
        <a:graphic>
          <a:graphicData uri="http://schemas.openxmlformats.org/drawingml/2006/table">
            <a:tbl>
              <a:tblPr/>
              <a:tblGrid>
                <a:gridCol w="198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13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11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00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209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измере-ния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/ Оценка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Численность населения на 1 января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19 361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19 042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18 837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18635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18445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97,9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98,9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Среднегодовая численность населения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19 202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18 940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18 940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18 736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18 540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18 350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Индекс потребительских цен общероссийские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112,6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104,9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5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Уровень безработицы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Среднемесячная заработная плата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рублей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39 183,1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42 319,4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44 122,8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48 823,2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52 113,9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55 399,1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115,8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112,6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110,7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106,7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106,3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2286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883829"/>
              </p:ext>
            </p:extLst>
          </p:nvPr>
        </p:nvGraphicFramePr>
        <p:xfrm>
          <a:off x="152400" y="1219200"/>
          <a:ext cx="8915401" cy="5407200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3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6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285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/оценка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8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9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отгруженных товаров собственного производства, выполненных работ и услуг собственными силами по видам экономической деятельности: «обрабатывающие производства», «производство и распределение электроэнергии, газа и воды»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5 458 488,8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5 893 512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7 076 092,5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6 033 707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6 376 662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6 717 343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прошлого года в сопоставимых  ценах    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101,8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скота и птицы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1 093,8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1 115,7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1 130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1 137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1 142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126,7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молока от сельхозтоваропроизводителей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25 378,9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25 571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25 606,1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27 800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29 100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29 500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96,8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37330"/>
              </p:ext>
            </p:extLst>
          </p:nvPr>
        </p:nvGraphicFramePr>
        <p:xfrm>
          <a:off x="152400" y="1295400"/>
          <a:ext cx="8856662" cy="5215038"/>
        </p:xfrm>
        <a:graphic>
          <a:graphicData uri="http://schemas.openxmlformats.org/drawingml/2006/table">
            <a:tbl>
              <a:tblPr/>
              <a:tblGrid>
                <a:gridCol w="187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791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Факт/ оценка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8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сахарной свеклы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сельхозтоваропроизво-дителей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226 813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299 910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284 250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300 000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300 574,6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303 580,4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101,9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оборота розничной торговли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1 332 239,7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1 473 838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1474539,7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1 523 383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1 644 499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1 776 960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сопоставимых ценах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99,3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Фонд оплаты труда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1 458 417,6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1 570 600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1 687 159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1 859 370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2 015 349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2 200 774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116,9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2024 год и на плановый период 2025 и 2026 годов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070745"/>
              </p:ext>
            </p:extLst>
          </p:nvPr>
        </p:nvGraphicFramePr>
        <p:xfrm>
          <a:off x="152400" y="1371600"/>
          <a:ext cx="8713788" cy="3660622"/>
        </p:xfrm>
        <a:graphic>
          <a:graphicData uri="http://schemas.openxmlformats.org/drawingml/2006/table">
            <a:tbl>
              <a:tblPr/>
              <a:tblGrid>
                <a:gridCol w="2233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6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311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2022 год (отчет)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Факт/ оценка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Прибыль прибыльных предприятий - всего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тыс.рублей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1 033 391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935 275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1 569 504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1 648 275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1 714 550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1 812 332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114,5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151,9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105,7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9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Общая площадь введенного жилья с учетом индивидуального строительства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кв.м.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8 501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6 551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138,4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70,6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256506"/>
          </a:xfrm>
        </p:spPr>
        <p:txBody>
          <a:bodyPr>
            <a:noAutofit/>
          </a:bodyPr>
          <a:lstStyle/>
          <a:p>
            <a:pPr algn="just"/>
            <a:r>
              <a:rPr lang="ru-RU" sz="2000" b="1" i="1" u="sng" dirty="0">
                <a:solidFill>
                  <a:schemeClr val="accent1"/>
                </a:solidFill>
              </a:rPr>
              <a:t>Межбюджетные трансферты </a:t>
            </a:r>
            <a:r>
              <a:rPr lang="ru-RU" sz="2000" dirty="0">
                <a:solidFill>
                  <a:schemeClr val="accent1"/>
                </a:solidFill>
              </a:rPr>
              <a:t>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52400" y="1752600"/>
          <a:ext cx="8763000" cy="498835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292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764">
                <a:tc>
                  <a:txBody>
                    <a:bodyPr/>
                    <a:lstStyle/>
                    <a:p>
                      <a:r>
                        <a:rPr lang="ru-RU" sz="1600" dirty="0"/>
                        <a:t>Виды межбюджетных трансфертов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Определение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Аналогия в семейном бюджете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Дотации (от лат.</a:t>
                      </a:r>
                      <a:r>
                        <a:rPr lang="ru-RU" sz="1600" b="1" baseline="0" dirty="0"/>
                        <a:t> «</a:t>
                      </a:r>
                      <a:r>
                        <a:rPr lang="en-US" sz="1600" b="1" baseline="0" dirty="0" err="1"/>
                        <a:t>Dotatio</a:t>
                      </a:r>
                      <a:r>
                        <a:rPr lang="ru-RU" sz="1600" b="1" baseline="0" dirty="0"/>
                        <a:t>»</a:t>
                      </a:r>
                      <a:r>
                        <a:rPr lang="en-US" sz="1600" b="1" baseline="0" dirty="0"/>
                        <a:t> -</a:t>
                      </a:r>
                      <a:r>
                        <a:rPr lang="ru-RU" sz="1600" b="1" baseline="0" dirty="0"/>
                        <a:t> дар, пожертвование</a:t>
                      </a:r>
                      <a:r>
                        <a:rPr lang="ru-RU" sz="1600" b="1" dirty="0"/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</a:t>
                      </a:r>
                      <a:r>
                        <a:rPr lang="ru-RU" sz="1600" baseline="0" dirty="0"/>
                        <a:t> без определения конкретной цели их использования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«карманные деньги»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8594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Субвенции (от лат. «</a:t>
                      </a:r>
                      <a:r>
                        <a:rPr lang="en-US" sz="1600" b="1" dirty="0" err="1"/>
                        <a:t>Subvenire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- </a:t>
                      </a:r>
                      <a:r>
                        <a:rPr lang="ru-RU" sz="1600" b="1" dirty="0"/>
                        <a:t>приходить на помощь)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финансирование «переданных» другим публично-правовым образованиям полномочий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деньги и посылаете его в магазин купить продукты (по списку)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Субсидии (от лат. «</a:t>
                      </a:r>
                      <a:r>
                        <a:rPr lang="en-US" sz="1600" b="1" dirty="0" err="1"/>
                        <a:t>Subsidium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</a:t>
                      </a:r>
                      <a:r>
                        <a:rPr lang="ru-RU" sz="1600" b="1" dirty="0"/>
                        <a:t> - поддержка)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условиях долевого </a:t>
                      </a:r>
                      <a:r>
                        <a:rPr lang="ru-RU" sz="1600" dirty="0" err="1"/>
                        <a:t>софинансирования</a:t>
                      </a:r>
                      <a:r>
                        <a:rPr lang="ru-RU" sz="1600" dirty="0"/>
                        <a:t> расходов других бюджетов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«добавляете» денег для того, чтобы ваш ребенок купил себе новый телефон (а остальные он накопил сам)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/>
              <a:t>Структура доходов бюджета в 2024 г.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90600" y="1905000"/>
          <a:ext cx="7239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524000" y="2286000"/>
          <a:ext cx="5943600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583867"/>
              </p:ext>
            </p:extLst>
          </p:nvPr>
        </p:nvGraphicFramePr>
        <p:xfrm>
          <a:off x="1676400" y="2476500"/>
          <a:ext cx="6048375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/>
              <a:t>Структура расходов бюджета в 2024 г.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04800" y="16764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914400" y="1795462"/>
          <a:ext cx="702468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133475" y="1757363"/>
          <a:ext cx="6877050" cy="334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545658"/>
              </p:ext>
            </p:extLst>
          </p:nvPr>
        </p:nvGraphicFramePr>
        <p:xfrm>
          <a:off x="898021" y="2490788"/>
          <a:ext cx="6981825" cy="334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10600" cy="685800"/>
          </a:xfrm>
        </p:spPr>
        <p:txBody>
          <a:bodyPr>
            <a:normAutofit fontScale="90000"/>
          </a:bodyPr>
          <a:lstStyle/>
          <a:p>
            <a:pPr lvl="0" algn="ctr"/>
            <a:br>
              <a:rPr lang="ru-RU" sz="2700" dirty="0"/>
            </a:br>
            <a:r>
              <a:rPr lang="ru-RU" dirty="0"/>
              <a:t>ОСНОВНЫЕ ПОНЯТИЯ </a:t>
            </a:r>
            <a:br>
              <a:rPr lang="ru-RU" sz="2000" dirty="0"/>
            </a:br>
            <a:endParaRPr lang="ru-RU" sz="2000" cap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7085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" y="1219200"/>
            <a:ext cx="3200400" cy="1600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>
                <a:solidFill>
                  <a:schemeClr val="bg2"/>
                </a:solidFill>
              </a:rPr>
              <a:t>Бюджет – это план доходов и расходов</a:t>
            </a:r>
            <a:br>
              <a:rPr lang="ru-RU" sz="2000" dirty="0">
                <a:solidFill>
                  <a:schemeClr val="bg2"/>
                </a:solidFill>
              </a:rPr>
            </a:br>
            <a:r>
              <a:rPr lang="ru-RU" sz="2000" dirty="0">
                <a:solidFill>
                  <a:schemeClr val="bg2"/>
                </a:solidFill>
              </a:rPr>
              <a:t>на определенный период</a:t>
            </a:r>
          </a:p>
        </p:txBody>
      </p:sp>
      <p:sp>
        <p:nvSpPr>
          <p:cNvPr id="6" name="Параллелограмм 5"/>
          <p:cNvSpPr/>
          <p:nvPr/>
        </p:nvSpPr>
        <p:spPr>
          <a:xfrm>
            <a:off x="2743200" y="3048000"/>
            <a:ext cx="6217919" cy="3581400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Государственные бюджеты появились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в средние века. Слово «Бюджет» происходит от латинского «</a:t>
            </a:r>
            <a:r>
              <a:rPr lang="ru-RU" sz="1600" b="1" dirty="0" err="1">
                <a:solidFill>
                  <a:schemeClr val="bg2"/>
                </a:solidFill>
              </a:rPr>
              <a:t>bulga</a:t>
            </a:r>
            <a:r>
              <a:rPr lang="ru-RU" sz="1600" b="1" dirty="0">
                <a:solidFill>
                  <a:schemeClr val="bg2"/>
                </a:solidFill>
              </a:rPr>
              <a:t>» – «кожаный мешок, ранец». 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К нам же понятие «бюджет» пришло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из Англии. Представляя в английском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парламенте содержание доходов и расходов, канцлер казначейства (министр финансов) открывал мешок с деньгами и документами (</a:t>
            </a:r>
            <a:r>
              <a:rPr lang="ru-RU" sz="1600" b="1" dirty="0" err="1">
                <a:solidFill>
                  <a:schemeClr val="bg2"/>
                </a:solidFill>
              </a:rPr>
              <a:t>budget</a:t>
            </a:r>
            <a:r>
              <a:rPr lang="ru-RU" sz="1600" b="1" dirty="0">
                <a:solidFill>
                  <a:schemeClr val="bg2"/>
                </a:solidFill>
              </a:rPr>
              <a:t>). Эта процедура и называлась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«открытие бюджета»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600" cap="none" dirty="0"/>
              <a:t>Анализ доходной части бюджета                         за период 2022 - 2026 г.г.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459777"/>
              </p:ext>
            </p:extLst>
          </p:nvPr>
        </p:nvGraphicFramePr>
        <p:xfrm>
          <a:off x="381000" y="1524000"/>
          <a:ext cx="8382000" cy="5195870"/>
        </p:xfrm>
        <a:graphic>
          <a:graphicData uri="http://schemas.openxmlformats.org/drawingml/2006/table">
            <a:tbl>
              <a:tblPr/>
              <a:tblGrid>
                <a:gridCol w="159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7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67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48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961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Статья доходов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2022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(Факт)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2023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(План)</a:t>
                      </a:r>
                    </a:p>
                    <a:p>
                      <a:pPr marL="228600" indent="-228600" algn="ctr" rtl="0" fontAlgn="t">
                        <a:buNone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Прогноз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2024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2025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2026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89898,0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16,5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87029,7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16,5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97350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21,4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104473,5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27,9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112358,3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32,4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12071,7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2,2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7077,3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1,3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7661,7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1,7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7958,2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2,1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8266,6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2,4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688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442081,1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81,3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432016,1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82,1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350398,2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76,9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262235,4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70,0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225852,1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65,2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доходов: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544050,8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526123,1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455410,5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374667,1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346477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/>
              <a:t>Динамика роста                  доходов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7891419"/>
              </p:ext>
            </p:extLst>
          </p:nvPr>
        </p:nvGraphicFramePr>
        <p:xfrm>
          <a:off x="914400" y="1828800"/>
          <a:ext cx="7772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ru-RU" sz="3000" dirty="0"/>
              <a:t>Анализ расходной части бюджета за период 202</a:t>
            </a:r>
            <a:r>
              <a:rPr lang="en-US" sz="3000" dirty="0"/>
              <a:t>2</a:t>
            </a:r>
            <a:r>
              <a:rPr lang="ru-RU" sz="3000" dirty="0"/>
              <a:t> – 202</a:t>
            </a:r>
            <a:r>
              <a:rPr lang="en-US" sz="3000" dirty="0"/>
              <a:t>6</a:t>
            </a:r>
            <a:r>
              <a:rPr lang="ru-RU" sz="3000" dirty="0"/>
              <a:t> </a:t>
            </a:r>
            <a:r>
              <a:rPr lang="ru-RU" sz="3000" dirty="0" err="1"/>
              <a:t>г.г</a:t>
            </a:r>
            <a:r>
              <a:rPr lang="ru-RU" sz="3000" dirty="0"/>
              <a:t>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871356"/>
              </p:ext>
            </p:extLst>
          </p:nvPr>
        </p:nvGraphicFramePr>
        <p:xfrm>
          <a:off x="152400" y="1487342"/>
          <a:ext cx="8839198" cy="5308597"/>
        </p:xfrm>
        <a:graphic>
          <a:graphicData uri="http://schemas.openxmlformats.org/drawingml/2006/table">
            <a:tbl>
              <a:tblPr/>
              <a:tblGrid>
                <a:gridCol w="207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1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49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117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5857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Статья расходов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г.</a:t>
                      </a:r>
                      <a:r>
                        <a:rPr lang="ru-RU" sz="8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 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57045,5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66824,2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60088,4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61293,3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50929,0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7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3697,5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3886,3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2879,7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3046,7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2785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98415,6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114507,3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79735,7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17143,1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17786,8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35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61681,6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9151,9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2022,7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685,0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29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269388,7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289338,3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252890,7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235486,8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225663,3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63,8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29123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33086,1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29915,2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30112,7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23851,7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29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17029,1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25036,4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26479,9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23895,5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21547,9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50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183,3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183,3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190,5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058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1350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75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 государственного (муниципального)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3211,8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3602,4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Условно утвержденные расходы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5223,2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8403,4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429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расходов: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543080,4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547794,4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454627,9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378846,9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353576,0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9067800" cy="838200"/>
          </a:xfrm>
        </p:spPr>
        <p:txBody>
          <a:bodyPr>
            <a:noAutofit/>
          </a:bodyPr>
          <a:lstStyle/>
          <a:p>
            <a:r>
              <a:rPr lang="ru-RU" cap="none" dirty="0"/>
              <a:t>Динамика роста расходов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167128"/>
              </p:ext>
            </p:extLst>
          </p:nvPr>
        </p:nvGraphicFramePr>
        <p:xfrm>
          <a:off x="838200" y="1752600"/>
          <a:ext cx="7696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none" dirty="0"/>
              <a:t>Доходы и расходы бюджета                      в 2022 – 2026 г.г.</a:t>
            </a:r>
            <a:br>
              <a:rPr lang="ru-RU" dirty="0"/>
            </a:br>
            <a:endParaRPr lang="ru-RU" cap="none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818001"/>
              </p:ext>
            </p:extLst>
          </p:nvPr>
        </p:nvGraphicFramePr>
        <p:xfrm>
          <a:off x="762000" y="1981200"/>
          <a:ext cx="7457442" cy="1706880"/>
        </p:xfrm>
        <a:graphic>
          <a:graphicData uri="http://schemas.openxmlformats.org/drawingml/2006/table">
            <a:tbl>
              <a:tblPr/>
              <a:tblGrid>
                <a:gridCol w="1729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0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Дефицит (-)/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профицит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(+)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тыс. руб.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540 713,0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561 956,9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-21 243,9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526 123,1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547794,4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21 671,3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455 410,5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454 627,9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782,6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374 667,1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373 623,7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1043,4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346 474,0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345 172,6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1301,4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Динамика роста доходов     и расходов бюджета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429086"/>
              </p:ext>
            </p:extLst>
          </p:nvPr>
        </p:nvGraphicFramePr>
        <p:xfrm>
          <a:off x="762000" y="1663677"/>
          <a:ext cx="711517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В ходе бюджетного процесса бюджет</a:t>
            </a:r>
            <a:br>
              <a:rPr lang="ru-RU" sz="2800" dirty="0"/>
            </a:br>
            <a:r>
              <a:rPr lang="ru-RU" sz="2800" dirty="0"/>
              <a:t>проходит следующие стадии:</a:t>
            </a:r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083208"/>
          </a:xfrm>
        </p:spPr>
        <p:txBody>
          <a:bodyPr>
            <a:normAutofit/>
          </a:bodyPr>
          <a:lstStyle/>
          <a:p>
            <a:r>
              <a:rPr lang="ru-RU" sz="2800" dirty="0"/>
              <a:t>Составление проекта бюджета</a:t>
            </a:r>
          </a:p>
          <a:p>
            <a:r>
              <a:rPr lang="ru-RU" sz="2800" dirty="0"/>
              <a:t> Рассмотрение и утверждение проекта бюджета</a:t>
            </a:r>
          </a:p>
          <a:p>
            <a:r>
              <a:rPr lang="ru-RU" sz="2800" dirty="0"/>
              <a:t>Исполнение бюджета</a:t>
            </a:r>
          </a:p>
          <a:p>
            <a:r>
              <a:rPr lang="ru-RU" sz="2800" dirty="0"/>
              <a:t>Составление, рассмотрение и утверждение бюджетной отчетности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dirty="0"/>
            </a:br>
            <a:r>
              <a:rPr lang="ru-RU" sz="3100" dirty="0"/>
              <a:t>Составление проекта бюджета</a:t>
            </a:r>
            <a:br>
              <a:rPr lang="ru-RU" sz="3100" dirty="0"/>
            </a:br>
            <a:r>
              <a:rPr lang="ru-RU" sz="3100" dirty="0"/>
              <a:t>основывается на: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/>
              <a:t>Прогнозе социально-экономического развития</a:t>
            </a:r>
          </a:p>
          <a:p>
            <a:pPr>
              <a:buNone/>
            </a:pPr>
            <a:r>
              <a:rPr lang="ru-RU" sz="2000" dirty="0"/>
              <a:t>     Ромодановского муниципального района Республики Мордовия </a:t>
            </a:r>
            <a:r>
              <a:rPr lang="ru-RU" sz="1800" dirty="0"/>
              <a:t>(разрабатывает  отдел экономического управления администрации Ромодановского муниципального района Республики Мордовия)</a:t>
            </a:r>
          </a:p>
          <a:p>
            <a:pPr>
              <a:buNone/>
            </a:pPr>
            <a:endParaRPr lang="ru-RU" sz="2000" dirty="0"/>
          </a:p>
          <a:p>
            <a:r>
              <a:rPr lang="ru-RU" sz="2000" b="1" dirty="0"/>
              <a:t>Основных направлениях бюджетной и налоговой политики Ромодановского муниципального района Республики Мордовия </a:t>
            </a:r>
            <a:r>
              <a:rPr lang="ru-RU" sz="1800" dirty="0"/>
              <a:t>(разрабатывает МКУ «Финансовое управление администрации Ромодановского муниципального района Республики Мордовия)</a:t>
            </a:r>
          </a:p>
          <a:p>
            <a:endParaRPr lang="ru-RU" sz="2000" dirty="0"/>
          </a:p>
          <a:p>
            <a:r>
              <a:rPr lang="ru-RU" sz="2000" b="1" dirty="0"/>
              <a:t>Муниципальных программах</a:t>
            </a:r>
          </a:p>
          <a:p>
            <a:pPr>
              <a:buNone/>
            </a:pPr>
            <a:r>
              <a:rPr lang="ru-RU" sz="2000" dirty="0"/>
              <a:t>    </a:t>
            </a:r>
            <a:r>
              <a:rPr lang="ru-RU" sz="1800" dirty="0"/>
              <a:t>проектах муниципальных программ (проектах изменений указанных программ) – разрабатывают отраслевые отделы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67494"/>
            <a:ext cx="5334000" cy="125650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Составление и рассмотрение  проекта бюджета на 2024 год и на плановый период 2025 и 2025 годов:</a:t>
            </a:r>
            <a:br>
              <a:rPr lang="ru-RU" sz="1800" b="1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52600"/>
            <a:ext cx="8382000" cy="4702208"/>
          </a:xfrm>
        </p:spPr>
        <p:txBody>
          <a:bodyPr/>
          <a:lstStyle/>
          <a:p>
            <a:r>
              <a:rPr lang="ru-RU" dirty="0"/>
              <a:t>7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-152400" y="990600"/>
            <a:ext cx="3352800" cy="5562600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2"/>
                </a:solidFill>
              </a:rPr>
              <a:t>Составление проекта бюджета: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Ответственные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исполнители, порядок и сроки по составлению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проекта бюджета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определены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Решением Совета депутатов Ромодановского муниципального района от </a:t>
            </a:r>
            <a:r>
              <a:rPr lang="ru-RU" sz="1400" b="1" dirty="0">
                <a:solidFill>
                  <a:schemeClr val="bg2"/>
                </a:solidFill>
              </a:rPr>
              <a:t>15.07.2010г. №4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Непосредственное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составление проекта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бюджета осуществляет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Финансовое управление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администрации Ромодановского муниципального района Республики Мордовия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819400" y="1676400"/>
            <a:ext cx="3733800" cy="4800600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Рассмотрение проекта бюджета:</a:t>
            </a:r>
          </a:p>
          <a:p>
            <a:r>
              <a:rPr lang="ru-RU" sz="1400" dirty="0">
                <a:solidFill>
                  <a:schemeClr val="bg2"/>
                </a:solidFill>
              </a:rPr>
              <a:t>•</a:t>
            </a:r>
            <a:r>
              <a:rPr lang="ru-RU" sz="1400" dirty="0">
                <a:solidFill>
                  <a:srgbClr val="0070C0"/>
                </a:solidFill>
              </a:rPr>
              <a:t>Постановление председателя  Совета депутатов Ромодановского муниципального района от 15.11.2023г. №26-ПД "О вынесении на публичные слушания проекта решения Совета депутатов Ромодановского муниципального района РМ "О бюджете Ромодановского муниципального района РМ на 2024год и плановый период 2025 и 2026 годов"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8077200" cy="1027906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2"/>
                </a:solidFill>
                <a:effectLst/>
              </a:rPr>
              <a:t>Публичные слушания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Публичные слушания – форма участия населения в осуществлении</a:t>
            </a:r>
          </a:p>
          <a:p>
            <a:pPr>
              <a:buNone/>
            </a:pPr>
            <a:r>
              <a:rPr lang="ru-RU" dirty="0"/>
              <a:t>местного самоуправления. Публичные слушания организуются и</a:t>
            </a:r>
          </a:p>
          <a:p>
            <a:pPr>
              <a:buNone/>
            </a:pPr>
            <a:r>
              <a:rPr lang="ru-RU" dirty="0"/>
              <a:t>проводятся с целью выявления мнения населения по проекту бюджета</a:t>
            </a:r>
          </a:p>
          <a:p>
            <a:pPr>
              <a:buNone/>
            </a:pPr>
            <a:r>
              <a:rPr lang="ru-RU" dirty="0"/>
              <a:t>района на очередной финансовый год и плановый период.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Каждый житель в праве высказать свое мнение, представить материалы</a:t>
            </a:r>
          </a:p>
          <a:p>
            <a:pPr>
              <a:buNone/>
            </a:pPr>
            <a:r>
              <a:rPr lang="ru-RU" dirty="0"/>
              <a:t>для обоснования своего мнения, представить письменные предложения</a:t>
            </a:r>
          </a:p>
          <a:p>
            <a:pPr>
              <a:buNone/>
            </a:pPr>
            <a:r>
              <a:rPr lang="ru-RU" dirty="0"/>
              <a:t>и замечания для включения их в протокол публичных слушаний.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Результат публичных слушаний - заключение, в котором отражаются</a:t>
            </a:r>
          </a:p>
          <a:p>
            <a:pPr algn="just">
              <a:buNone/>
            </a:pPr>
            <a:r>
              <a:rPr lang="ru-RU" dirty="0"/>
              <a:t>выраженные позиции жителей района и рекомендации, сформулированные по результатам публичных слушаний. Заключение о результатах публичных слушаний подлежит опубликованию.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Публичные слушания по проекту решения совета депутатов </a:t>
            </a:r>
            <a:r>
              <a:rPr lang="ru-RU" sz="2500" dirty="0"/>
              <a:t>«О БЮДЖЕТЕ РОМОДАНОВСКОГО МУНИЦИПАЛЬНОГО РАЙОНА РЕСПУБЛИКИ МОРДОВИЯ НА 2024 год и на плановый период 2025 и 2026 годов»</a:t>
            </a:r>
          </a:p>
          <a:p>
            <a:pPr algn="just">
              <a:buNone/>
            </a:pPr>
            <a:r>
              <a:rPr lang="ru-RU" dirty="0"/>
              <a:t> состоялись 15 ноября 2023 года в актовом зале администрации </a:t>
            </a:r>
            <a:r>
              <a:rPr lang="ru-RU" sz="2900" dirty="0"/>
              <a:t>Ромодановского муниципального района Республики Мордовия</a:t>
            </a:r>
            <a:endParaRPr lang="ru-RU" sz="29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Принцип прозрачности (открытости) бюджетной системы Российской Федерации означает:</a:t>
            </a:r>
            <a:br>
              <a:rPr lang="ru-RU" sz="2400" b="1" dirty="0"/>
            </a:b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521208" indent="-457200" algn="just"/>
            <a:r>
              <a:rPr lang="ru-RU" sz="1800" b="1" dirty="0"/>
              <a:t>Обязательное опубликование в средствах массовой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информации утвержденных бюджетов и отчетов об их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исполнении </a:t>
            </a:r>
          </a:p>
          <a:p>
            <a:pPr algn="just">
              <a:buNone/>
            </a:pPr>
            <a:endParaRPr lang="ru-RU" sz="1800" b="1" dirty="0"/>
          </a:p>
          <a:p>
            <a:pPr algn="just"/>
            <a:r>
              <a:rPr lang="ru-RU" sz="1800" b="1" dirty="0"/>
              <a:t>Доступность иных сведений о бюджетах </a:t>
            </a:r>
          </a:p>
          <a:p>
            <a:pPr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Обязательная открытость для общества и средств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массовой информации проектов бюджетов, обеспечение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доступа к информации на едином портале бюджетной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системы Российской Федерации в сети «Интернет» </a:t>
            </a:r>
          </a:p>
          <a:p>
            <a:pPr lvl="0"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Преемственность бюджетной классификации Российской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Федерации, а также обеспечение сопоставимости показателей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бюджета отчетного, текущего и очередного финансового года </a:t>
            </a:r>
            <a:endParaRPr lang="ru-RU" sz="1800" dirty="0"/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05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Основные направления бюджетной и налоговой</a:t>
            </a:r>
            <a:b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политики Ромодановского муниципального района Республики Мордовия на 2024-2026 годы: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990599"/>
          <a:ext cx="8610600" cy="555650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395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Приоритетность реализации задач, поставленных в указах Президента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Российской Федерации от 7 мая 2012г.;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707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Достижение долгосрочной сбалансированности и финансовой устойчивости бюджета Ромодановского муниципального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769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налогового потенциала и обеспечение роста собственных доходов бюджета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3645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бюджетных расходов на основе оптимизации и достижения наилучшего результата с использованием определенного бюджетом Ромодановского муниципального района объема средств, повышение доступности и качества предоставления муниципальных услуг;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Снижение дефицита районного бюджета и объема муниципального долга 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067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Полное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исполнение действующих социально значимых расходных обязательств;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076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Дальнейшее совершенствование и развитие системы межбюджетных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отношений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 финансового контроля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723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ОСНОВНЫЕ</a:t>
            </a:r>
            <a:r>
              <a:rPr lang="ru-RU" dirty="0"/>
              <a:t> ПОНЯТИЯ</a:t>
            </a:r>
          </a:p>
        </p:txBody>
      </p:sp>
      <p:pic>
        <p:nvPicPr>
          <p:cNvPr id="4" name="Содержимое 3" descr="&amp;Bcy;&amp;yucy;&amp;dcy;&amp;zhcy;&amp;iecy;&amp;tcy; &amp;Ocy;&amp;mcy;&amp;scy;&amp;kcy;&amp;ocy;&amp;jcy; &amp;ocy;&amp;bcy;&amp;lcy;&amp;acy;&amp;scy;&amp;tcy;&amp;icy; «&amp;pcy;&amp;ocy;&amp;khcy;&amp;ucy;&amp;dcy;&amp;iecy;&amp;iecy;&amp;tcy;», &amp;vcy; &amp;tcy;&amp;ocy;&amp;mcy; &amp;chcy;&amp;icy;&amp;scy;&amp;lcy;&amp;iecy; &amp;icy; &amp;icy;&amp;zcy;-&amp;zcy;&amp;acy; &amp;scy;&amp;icy;&amp;tcy;&amp;ucy;&amp;acy;&amp;tscy;&amp;icy;&amp;icy; &amp;scy; &amp;Ncy;&amp;Pcy;&amp;Ocy; «&amp;Mcy;&amp;ocy;&amp;scy;&amp;tcy;&amp;ocy;&amp;vcy;&amp;icy;&amp;kcy;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066800"/>
            <a:ext cx="4495800" cy="3505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Нашивка 4"/>
          <p:cNvSpPr/>
          <p:nvPr/>
        </p:nvSpPr>
        <p:spPr>
          <a:xfrm>
            <a:off x="152400" y="1066800"/>
            <a:ext cx="3962400" cy="1905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Доходы бюджета </a:t>
            </a:r>
            <a:r>
              <a:rPr lang="ru-RU" dirty="0">
                <a:solidFill>
                  <a:schemeClr val="bg2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0" y="5410200"/>
            <a:ext cx="9144000" cy="685800"/>
          </a:xfrm>
          <a:prstGeom prst="flowChartProcess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rgbClr val="0070C0"/>
                </a:solidFill>
              </a:rPr>
              <a:t>Дефицит бюджета </a:t>
            </a:r>
            <a:r>
              <a:rPr lang="ru-RU" dirty="0">
                <a:solidFill>
                  <a:srgbClr val="0070C0"/>
                </a:solidFill>
              </a:rPr>
              <a:t>-  превышение расходов бюджета над его доходами</a:t>
            </a:r>
          </a:p>
        </p:txBody>
      </p:sp>
      <p:sp>
        <p:nvSpPr>
          <p:cNvPr id="6" name="Нашивка 5"/>
          <p:cNvSpPr/>
          <p:nvPr/>
        </p:nvSpPr>
        <p:spPr>
          <a:xfrm>
            <a:off x="152400" y="3124200"/>
            <a:ext cx="4038600" cy="2057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Расходы бюджета </a:t>
            </a:r>
            <a:r>
              <a:rPr lang="ru-RU" dirty="0">
                <a:solidFill>
                  <a:schemeClr val="bg2"/>
                </a:solidFill>
              </a:rPr>
              <a:t>– выплачиваемые из бюджета денежные средства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0" y="6245352"/>
            <a:ext cx="9144000" cy="4602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err="1">
                <a:solidFill>
                  <a:srgbClr val="0070C0"/>
                </a:solidFill>
              </a:rPr>
              <a:t>Профицит</a:t>
            </a:r>
            <a:r>
              <a:rPr lang="ru-RU" b="1" u="sng" dirty="0">
                <a:solidFill>
                  <a:srgbClr val="0070C0"/>
                </a:solidFill>
              </a:rPr>
              <a:t> бюджета </a:t>
            </a:r>
            <a:r>
              <a:rPr lang="ru-RU" dirty="0">
                <a:solidFill>
                  <a:srgbClr val="0070C0"/>
                </a:solidFill>
              </a:rPr>
              <a:t>– превышение доходов бюджета над его расходами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4824</TotalTime>
  <Words>2048</Words>
  <Application>Microsoft Office PowerPoint</Application>
  <PresentationFormat>Экран (4:3)</PresentationFormat>
  <Paragraphs>653</Paragraphs>
  <Slides>25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Презентация PowerPoint</vt:lpstr>
      <vt:lpstr> ОСНОВНЫЕ ПОНЯТИЯ  </vt:lpstr>
      <vt:lpstr>В ходе бюджетного процесса бюджет проходит следующие стадии:  </vt:lpstr>
      <vt:lpstr> Составление проекта бюджета основывается на: </vt:lpstr>
      <vt:lpstr>Составление и рассмотрение  проекта бюджета на 2024 год и на плановый период 2025 и 2025 годов: </vt:lpstr>
      <vt:lpstr>Публичные слушания</vt:lpstr>
      <vt:lpstr>Принцип прозрачности (открытости) бюджетной системы Российской Федерации означает:  </vt:lpstr>
      <vt:lpstr>Основные направления бюджетной и налоговой политики Ромодановского муниципального района Республики Мордовия на 2024-2026 годы:</vt:lpstr>
      <vt:lpstr>ОСНОВНЫЕ ПОНЯТИЯ</vt:lpstr>
      <vt:lpstr>Бюджетная система  – совокупность федерального бюджета, бюджетов субъектов Российской Федерации, местных бюджетов и бюджетов государственных внебюджетных фондов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трансферты 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vt:lpstr>
      <vt:lpstr>Структура доходов бюджета в 2024 г.</vt:lpstr>
      <vt:lpstr>Структура расходов бюджета в 2024 г.</vt:lpstr>
      <vt:lpstr>Анализ доходной части бюджета                         за период 2022 - 2026 г.г.</vt:lpstr>
      <vt:lpstr>Динамика роста                  доходов бюджета</vt:lpstr>
      <vt:lpstr>Анализ расходной части бюджета за период 2022 – 2026 г.г.</vt:lpstr>
      <vt:lpstr>Динамика роста расходов бюджета</vt:lpstr>
      <vt:lpstr>Доходы и расходы бюджета                      в 2022 – 2026 г.г. </vt:lpstr>
      <vt:lpstr>Динамика роста доходов     и расходов бюджета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Андреевна Малькова</dc:creator>
  <cp:lastModifiedBy>Соловьева Наталья Викторовна</cp:lastModifiedBy>
  <cp:revision>519</cp:revision>
  <cp:lastPrinted>2024-02-09T09:06:10Z</cp:lastPrinted>
  <dcterms:modified xsi:type="dcterms:W3CDTF">2024-02-09T09:12:21Z</dcterms:modified>
</cp:coreProperties>
</file>