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2.xml" ContentType="application/vnd.openxmlformats-officedocument.presentationml.notesSlide+xml"/>
  <Override PartName="/ppt/charts/chart8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9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27"/>
  </p:notesMasterIdLst>
  <p:sldIdLst>
    <p:sldId id="256" r:id="rId2"/>
    <p:sldId id="257" r:id="rId3"/>
    <p:sldId id="277" r:id="rId4"/>
    <p:sldId id="278" r:id="rId5"/>
    <p:sldId id="281" r:id="rId6"/>
    <p:sldId id="282" r:id="rId7"/>
    <p:sldId id="270" r:id="rId8"/>
    <p:sldId id="279" r:id="rId9"/>
    <p:sldId id="271" r:id="rId10"/>
    <p:sldId id="272" r:id="rId11"/>
    <p:sldId id="274" r:id="rId12"/>
    <p:sldId id="276" r:id="rId13"/>
    <p:sldId id="286" r:id="rId14"/>
    <p:sldId id="287" r:id="rId15"/>
    <p:sldId id="288" r:id="rId16"/>
    <p:sldId id="289" r:id="rId17"/>
    <p:sldId id="275" r:id="rId18"/>
    <p:sldId id="258" r:id="rId19"/>
    <p:sldId id="259" r:id="rId20"/>
    <p:sldId id="285" r:id="rId21"/>
    <p:sldId id="260" r:id="rId22"/>
    <p:sldId id="284" r:id="rId23"/>
    <p:sldId id="262" r:id="rId24"/>
    <p:sldId id="265" r:id="rId25"/>
    <p:sldId id="268" r:id="rId26"/>
  </p:sldIdLst>
  <p:sldSz cx="9144000" cy="6858000" type="screen4x3"/>
  <p:notesSz cx="6858000" cy="9947275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ACD7710-E210-411D-8E28-FDCF6496DCD0}">
          <p14:sldIdLst>
            <p14:sldId id="256"/>
            <p14:sldId id="257"/>
            <p14:sldId id="277"/>
            <p14:sldId id="278"/>
            <p14:sldId id="281"/>
            <p14:sldId id="282"/>
            <p14:sldId id="270"/>
            <p14:sldId id="279"/>
            <p14:sldId id="271"/>
            <p14:sldId id="272"/>
            <p14:sldId id="274"/>
            <p14:sldId id="276"/>
            <p14:sldId id="286"/>
            <p14:sldId id="287"/>
            <p14:sldId id="288"/>
            <p14:sldId id="289"/>
            <p14:sldId id="275"/>
            <p14:sldId id="258"/>
            <p14:sldId id="259"/>
            <p14:sldId id="285"/>
            <p14:sldId id="260"/>
            <p14:sldId id="284"/>
            <p14:sldId id="262"/>
            <p14:sldId id="265"/>
          </p14:sldIdLst>
        </p14:section>
        <p14:section name="Раздел без заголовка" id="{F9A4423D-7390-483B-A00A-0AD25AC33971}">
          <p14:sldIdLst>
            <p14:sldId id="2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27" autoAdjust="0"/>
    <p:restoredTop sz="78276" autoAdjust="0"/>
  </p:normalViewPr>
  <p:slideViewPr>
    <p:cSldViewPr>
      <p:cViewPr varScale="1">
        <p:scale>
          <a:sx n="112" d="100"/>
          <a:sy n="112" d="100"/>
        </p:scale>
        <p:origin x="154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\&#1052;&#1086;&#1080;%20&#1076;&#1086;&#1082;&#1091;&#1084;&#1077;&#1085;&#1090;&#1099;\&#1076;&#1080;&#1072;&#1075;&#1088;&#1072;&#1084;&#1084;&#1099;%20&#1076;&#1080;&#1087;&#1083;&#1086;&#1084;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Documents\&#1048;&#1074;&#1072;&#1085;&#1086;&#1074;&#1072;\&#1052;&#1086;&#1080;%20&#1076;&#1086;&#1082;&#1091;&#1084;&#1077;&#1085;&#1090;&#1099;\&#1041;&#1102;&#1076;&#1078;&#1077;&#1090;%20&#1076;&#1083;&#1103;%20&#1075;&#1088;&#1072;&#1078;&#1076;&#1072;&#1085;%202023%20&#1075;&#1086;&#1076;\&#1076;&#1080;&#1072;&#1075;&#1088;&#1072;&#1084;&#1084;&#1099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\&#1052;&#1086;&#1080;%20&#1076;&#1086;&#1082;&#1091;&#1084;&#1077;&#1085;&#1090;&#1099;\&#1076;&#1080;&#1072;&#1075;&#1088;&#1072;&#1084;&#1084;&#1099;%20&#1076;&#1080;&#1087;&#1083;&#1086;&#1084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Documents\&#1057;&#1072;&#1079;&#1086;&#1085;&#1086;&#1074;&#1072;\&#1052;&#1086;&#1080;%20&#1076;&#1086;&#1082;&#1091;&#1084;&#1077;&#1085;&#1090;&#1099;\&#1041;&#1102;&#1076;&#1078;&#1077;&#1090;%20&#1076;&#1083;&#1103;%20&#1075;&#1088;&#1072;&#1078;&#1076;&#1072;&#1085;%202022%20&#1075;&#1086;&#1076;\&#1076;&#1080;&#1072;&#1075;&#1088;&#1072;&#1084;&#1084;&#1099;%20&#1076;&#1080;&#1087;&#1083;&#1086;&#1084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Documents\&#1057;&#1072;&#1079;&#1086;&#1085;&#1086;&#1074;&#1072;\&#1052;&#1086;&#1080;%20&#1076;&#1086;&#1082;&#1091;&#1084;&#1077;&#1085;&#1090;&#1099;\&#1041;&#1102;&#1076;&#1078;&#1077;&#1090;%20&#1076;&#1083;&#1103;%20&#1075;&#1088;&#1072;&#1078;&#1076;&#1072;&#1085;%202022%20&#1075;&#1086;&#1076;\&#1076;&#1080;&#1072;&#1075;&#1088;&#1072;&#1084;&#1084;&#1099;%20&#1076;&#1080;&#1087;&#1083;&#1086;&#1084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2979223649678173"/>
          <c:y val="0.58370441093650993"/>
          <c:w val="0.31882898190359876"/>
          <c:h val="0.33483368825017601"/>
        </c:manualLayout>
      </c:layout>
      <c:overlay val="0"/>
      <c:txPr>
        <a:bodyPr/>
        <a:lstStyle/>
        <a:p>
          <a:pPr rtl="0">
            <a:defRPr sz="1400" b="0" i="0" spc="-1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zero"/>
    <c:showDLblsOverMax val="0"/>
  </c:chart>
  <c:spPr>
    <a:solidFill>
      <a:prstClr val="white">
        <a:alpha val="80000"/>
      </a:prstClr>
    </a:solidFill>
    <a:ln>
      <a:solidFill>
        <a:schemeClr val="tx1"/>
      </a:solidFill>
    </a:ln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9990967038211226E-2"/>
          <c:y val="3.7194370804151992E-2"/>
          <c:w val="0.81772659099430767"/>
          <c:h val="0.89563091045780163"/>
        </c:manualLayout>
      </c:layout>
      <c:bar3DChart>
        <c:barDir val="col"/>
        <c:grouping val="clustered"/>
        <c:varyColors val="0"/>
        <c:ser>
          <c:idx val="1"/>
          <c:order val="0"/>
          <c:tx>
            <c:strRef>
              <c:f>Лист1!$B$88</c:f>
              <c:strCache>
                <c:ptCount val="1"/>
                <c:pt idx="0">
                  <c:v>Расходы</c:v>
                </c:pt>
              </c:strCache>
            </c:strRef>
          </c:tx>
          <c:invertIfNegative val="0"/>
          <c:cat>
            <c:numRef>
              <c:f>Лист1!$A$90:$A$94</c:f>
              <c:numCache>
                <c:formatCode>General</c:formatCode>
                <c:ptCount val="5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</c:numCache>
            </c:numRef>
          </c:cat>
          <c:val>
            <c:numRef>
              <c:f>Лист1!$B$90:$B$94</c:f>
              <c:numCache>
                <c:formatCode>#,##0.00</c:formatCode>
                <c:ptCount val="5"/>
                <c:pt idx="0">
                  <c:v>547794.4</c:v>
                </c:pt>
                <c:pt idx="1">
                  <c:v>623689.19999999995</c:v>
                </c:pt>
                <c:pt idx="2">
                  <c:v>482374.7</c:v>
                </c:pt>
                <c:pt idx="3">
                  <c:v>439573.1</c:v>
                </c:pt>
                <c:pt idx="4">
                  <c:v>461003.2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A8-4531-9E82-BA3676AEFDA6}"/>
            </c:ext>
          </c:extLst>
        </c:ser>
        <c:ser>
          <c:idx val="0"/>
          <c:order val="1"/>
          <c:tx>
            <c:strRef>
              <c:f>Лист1!$C$88</c:f>
              <c:strCache>
                <c:ptCount val="1"/>
                <c:pt idx="0">
                  <c:v>Доходы</c:v>
                </c:pt>
              </c:strCache>
            </c:strRef>
          </c:tx>
          <c:invertIfNegative val="0"/>
          <c:val>
            <c:numRef>
              <c:f>Лист1!$C$90:$C$94</c:f>
              <c:numCache>
                <c:formatCode>#,##0.00</c:formatCode>
                <c:ptCount val="5"/>
                <c:pt idx="0">
                  <c:v>526123.1</c:v>
                </c:pt>
                <c:pt idx="1">
                  <c:v>598992.9</c:v>
                </c:pt>
                <c:pt idx="2">
                  <c:v>483157.3</c:v>
                </c:pt>
                <c:pt idx="3">
                  <c:v>440616.5</c:v>
                </c:pt>
                <c:pt idx="4">
                  <c:v>462307.6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4A8-4531-9E82-BA3676AEFD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5645568"/>
        <c:axId val="105647104"/>
        <c:axId val="0"/>
      </c:bar3DChart>
      <c:catAx>
        <c:axId val="1056455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5647104"/>
        <c:crosses val="autoZero"/>
        <c:auto val="1"/>
        <c:lblAlgn val="ctr"/>
        <c:lblOffset val="100"/>
        <c:noMultiLvlLbl val="0"/>
      </c:catAx>
      <c:valAx>
        <c:axId val="105647104"/>
        <c:scaling>
          <c:orientation val="minMax"/>
        </c:scaling>
        <c:delete val="0"/>
        <c:axPos val="l"/>
        <c:majorGridlines/>
        <c:numFmt formatCode="#,##0.00" sourceLinked="1"/>
        <c:majorTickMark val="out"/>
        <c:minorTickMark val="none"/>
        <c:tickLblPos val="nextTo"/>
        <c:crossAx val="105645568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pc="-10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7477902035229098"/>
          <c:y val="0.65162620297463092"/>
          <c:w val="0.2890044466768108"/>
          <c:h val="0.20784957914743499"/>
        </c:manualLayout>
      </c:layout>
      <c:overlay val="0"/>
      <c:txPr>
        <a:bodyPr/>
        <a:lstStyle/>
        <a:p>
          <a:pPr rtl="0">
            <a:defRPr spc="-10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Лист1!$A$3:$C$3</c:f>
              <c:strCache>
                <c:ptCount val="2"/>
                <c:pt idx="0">
                  <c:v>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Лист1!$A$4:$B$4</c:f>
              <c:numCache>
                <c:formatCode>0.00%</c:formatCode>
                <c:ptCount val="2"/>
                <c:pt idx="0">
                  <c:v>0.26027600989941763</c:v>
                </c:pt>
                <c:pt idx="1">
                  <c:v>0.73972399010058243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F6-4F7E-9E13-3DCA9B6E67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7477902035229143"/>
          <c:y val="0.65162620297463114"/>
          <c:w val="0.2890044466768108"/>
          <c:h val="0.20784957914743507"/>
        </c:manualLayout>
      </c:layout>
      <c:overlay val="0"/>
      <c:txPr>
        <a:bodyPr/>
        <a:lstStyle/>
        <a:p>
          <a:pPr rtl="0">
            <a:defRPr spc="-1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tr"/>
      <c:layout>
        <c:manualLayout>
          <c:xMode val="edge"/>
          <c:yMode val="edge"/>
          <c:x val="0.63381937485087292"/>
          <c:y val="3.2297222927779361E-2"/>
          <c:w val="0.35497709377237835"/>
          <c:h val="0.92579509194003862"/>
        </c:manualLayout>
      </c:layout>
      <c:overlay val="0"/>
      <c:txPr>
        <a:bodyPr/>
        <a:lstStyle/>
        <a:p>
          <a:pPr>
            <a:defRPr sz="1400" spc="-1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zero"/>
    <c:showDLblsOverMax val="0"/>
  </c:chart>
  <c:spPr>
    <a:solidFill>
      <a:prstClr val="white">
        <a:alpha val="80000"/>
      </a:prstClr>
    </a:solidFill>
    <a:ln>
      <a:solidFill>
        <a:prstClr val="black"/>
      </a:solidFill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tr"/>
      <c:layout>
        <c:manualLayout>
          <c:xMode val="edge"/>
          <c:yMode val="edge"/>
          <c:x val="0.69025672655244186"/>
          <c:y val="3.4985422740524796E-2"/>
          <c:w val="0.29096393380997754"/>
          <c:h val="0.92579509194003862"/>
        </c:manualLayout>
      </c:layout>
      <c:overlay val="0"/>
      <c:txPr>
        <a:bodyPr/>
        <a:lstStyle/>
        <a:p>
          <a:pPr>
            <a:defRPr spc="-100" baseline="0">
              <a:solidFill>
                <a:srgbClr val="FF0000"/>
              </a:solidFill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Pt>
            <c:idx val="7"/>
            <c:bubble3D val="0"/>
            <c:spPr>
              <a:solidFill>
                <a:schemeClr val="bg2">
                  <a:lumMod val="1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6E58-442A-AAB5-4A5A076DA42E}"/>
              </c:ext>
            </c:extLst>
          </c:dPt>
          <c:dPt>
            <c:idx val="8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3-6E58-442A-AAB5-4A5A076DA42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Лист1!$A$20:$J$20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 ,кинематография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  <c:pt idx="9">
                  <c:v>Обслуживание государственного ( муниципального)долга </c:v>
                </c:pt>
              </c:strCache>
            </c:strRef>
          </c:cat>
          <c:val>
            <c:numRef>
              <c:f>Лист1!$A$21:$J$21</c:f>
              <c:numCache>
                <c:formatCode>0.00%</c:formatCode>
                <c:ptCount val="10"/>
                <c:pt idx="0">
                  <c:v>0.15824475688153711</c:v>
                </c:pt>
                <c:pt idx="1">
                  <c:v>9.5013096629181348E-3</c:v>
                </c:pt>
                <c:pt idx="2">
                  <c:v>4.1150529046644006E-2</c:v>
                </c:pt>
                <c:pt idx="3">
                  <c:v>1.572086848697305E-3</c:v>
                </c:pt>
                <c:pt idx="4">
                  <c:v>0.73252457628027134</c:v>
                </c:pt>
                <c:pt idx="5">
                  <c:v>7.7436723448505038E-2</c:v>
                </c:pt>
                <c:pt idx="6">
                  <c:v>5.1532243079155091E-2</c:v>
                </c:pt>
                <c:pt idx="7">
                  <c:v>4.0938133167526077E-4</c:v>
                </c:pt>
                <c:pt idx="8">
                  <c:v>3.2384229728812225E-3</c:v>
                </c:pt>
                <c:pt idx="9">
                  <c:v>9.4695954517354358E-5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E58-442A-AAB5-4A5A076DA4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tr"/>
      <c:layout>
        <c:manualLayout>
          <c:xMode val="edge"/>
          <c:yMode val="edge"/>
          <c:x val="0.69025672655244186"/>
          <c:y val="3.4985422740524796E-2"/>
          <c:w val="0.29096393380997693"/>
          <c:h val="0.92579509194003862"/>
        </c:manualLayout>
      </c:layout>
      <c:overlay val="0"/>
      <c:txPr>
        <a:bodyPr/>
        <a:lstStyle/>
        <a:p>
          <a:pPr>
            <a:defRPr spc="-1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Лист1!$A$42</c:f>
              <c:strCache>
                <c:ptCount val="1"/>
                <c:pt idx="0">
                  <c:v>Налоговые доходы</c:v>
                </c:pt>
              </c:strCache>
            </c:strRef>
          </c:tx>
          <c:invertIfNegative val="0"/>
          <c:cat>
            <c:numRef>
              <c:f>Лист1!$B$41:$F$41</c:f>
              <c:numCache>
                <c:formatCode>General</c:formatCode>
                <c:ptCount val="5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</c:numCache>
            </c:numRef>
          </c:cat>
          <c:val>
            <c:numRef>
              <c:f>Лист1!$B$42:$F$42</c:f>
              <c:numCache>
                <c:formatCode>General</c:formatCode>
                <c:ptCount val="5"/>
                <c:pt idx="0">
                  <c:v>87029.7</c:v>
                </c:pt>
                <c:pt idx="1">
                  <c:v>111988.1</c:v>
                </c:pt>
                <c:pt idx="2">
                  <c:v>123730.4</c:v>
                </c:pt>
                <c:pt idx="3">
                  <c:v>131733.1</c:v>
                </c:pt>
                <c:pt idx="4">
                  <c:v>145879.29999999999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37-449F-B89F-6E644C52F521}"/>
            </c:ext>
          </c:extLst>
        </c:ser>
        <c:ser>
          <c:idx val="1"/>
          <c:order val="1"/>
          <c:tx>
            <c:strRef>
              <c:f>Лист1!$A$43</c:f>
              <c:strCache>
                <c:ptCount val="1"/>
                <c:pt idx="0">
                  <c:v>Неналоговые доходы</c:v>
                </c:pt>
              </c:strCache>
            </c:strRef>
          </c:tx>
          <c:invertIfNegative val="0"/>
          <c:cat>
            <c:numRef>
              <c:f>Лист1!$B$41:$F$41</c:f>
              <c:numCache>
                <c:formatCode>General</c:formatCode>
                <c:ptCount val="5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</c:numCache>
            </c:numRef>
          </c:cat>
          <c:val>
            <c:numRef>
              <c:f>Лист1!$B$43:$F$43</c:f>
              <c:numCache>
                <c:formatCode>General</c:formatCode>
                <c:ptCount val="5"/>
                <c:pt idx="0">
                  <c:v>7077.3</c:v>
                </c:pt>
                <c:pt idx="1">
                  <c:v>24188.799999999999</c:v>
                </c:pt>
                <c:pt idx="2">
                  <c:v>7775.8</c:v>
                </c:pt>
                <c:pt idx="3">
                  <c:v>8083</c:v>
                </c:pt>
                <c:pt idx="4">
                  <c:v>8402.4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737-449F-B89F-6E644C52F521}"/>
            </c:ext>
          </c:extLst>
        </c:ser>
        <c:ser>
          <c:idx val="2"/>
          <c:order val="2"/>
          <c:tx>
            <c:strRef>
              <c:f>Лист1!$A$44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invertIfNegative val="0"/>
          <c:cat>
            <c:numRef>
              <c:f>Лист1!$B$41:$F$41</c:f>
              <c:numCache>
                <c:formatCode>General</c:formatCode>
                <c:ptCount val="5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</c:numCache>
            </c:numRef>
          </c:cat>
          <c:val>
            <c:numRef>
              <c:f>Лист1!$B$44:$F$44</c:f>
              <c:numCache>
                <c:formatCode>General</c:formatCode>
                <c:ptCount val="5"/>
                <c:pt idx="0">
                  <c:v>432016.1</c:v>
                </c:pt>
                <c:pt idx="1">
                  <c:v>462816</c:v>
                </c:pt>
                <c:pt idx="2">
                  <c:v>351651.1</c:v>
                </c:pt>
                <c:pt idx="3">
                  <c:v>300800.40000000002</c:v>
                </c:pt>
                <c:pt idx="4">
                  <c:v>308025.90000000002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737-449F-B89F-6E644C52F521}"/>
            </c:ext>
          </c:extLst>
        </c:ser>
        <c:ser>
          <c:idx val="3"/>
          <c:order val="3"/>
          <c:tx>
            <c:strRef>
              <c:f>Лист1!$A$45</c:f>
              <c:strCache>
                <c:ptCount val="1"/>
                <c:pt idx="0">
                  <c:v>Всего доходов</c:v>
                </c:pt>
              </c:strCache>
            </c:strRef>
          </c:tx>
          <c:invertIfNegative val="0"/>
          <c:cat>
            <c:numRef>
              <c:f>Лист1!$B$41:$F$41</c:f>
              <c:numCache>
                <c:formatCode>General</c:formatCode>
                <c:ptCount val="5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</c:numCache>
            </c:numRef>
          </c:cat>
          <c:val>
            <c:numRef>
              <c:f>Лист1!$B$45:$F$45</c:f>
              <c:numCache>
                <c:formatCode>General</c:formatCode>
                <c:ptCount val="5"/>
                <c:pt idx="0">
                  <c:v>526123.1</c:v>
                </c:pt>
                <c:pt idx="1">
                  <c:v>598992.9</c:v>
                </c:pt>
                <c:pt idx="2">
                  <c:v>483157.29999999993</c:v>
                </c:pt>
                <c:pt idx="3">
                  <c:v>440616.5</c:v>
                </c:pt>
                <c:pt idx="4">
                  <c:v>462307.6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737-449F-B89F-6E644C52F5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6930048"/>
        <c:axId val="96931840"/>
        <c:axId val="0"/>
      </c:bar3DChart>
      <c:catAx>
        <c:axId val="96930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6931840"/>
        <c:crosses val="autoZero"/>
        <c:auto val="1"/>
        <c:lblAlgn val="ctr"/>
        <c:lblOffset val="100"/>
        <c:noMultiLvlLbl val="0"/>
      </c:catAx>
      <c:valAx>
        <c:axId val="969318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6930048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pc="-10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Лист1!$A$66</c:f>
              <c:strCache>
                <c:ptCount val="1"/>
                <c:pt idx="0">
                  <c:v>Общая сумма расходов</c:v>
                </c:pt>
              </c:strCache>
            </c:strRef>
          </c:tx>
          <c:invertIfNegative val="0"/>
          <c:cat>
            <c:numRef>
              <c:f>Лист1!$B$65:$E$65</c:f>
              <c:numCache>
                <c:formatCode>General</c:formatCode>
                <c:ptCount val="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</c:numCache>
            </c:numRef>
          </c:cat>
          <c:val>
            <c:numRef>
              <c:f>Лист1!$B$66:$E$66</c:f>
              <c:numCache>
                <c:formatCode>0.00</c:formatCode>
                <c:ptCount val="4"/>
                <c:pt idx="0">
                  <c:v>623689.19999999995</c:v>
                </c:pt>
                <c:pt idx="1">
                  <c:v>482374.7</c:v>
                </c:pt>
                <c:pt idx="2">
                  <c:v>439573.1</c:v>
                </c:pt>
                <c:pt idx="3">
                  <c:v>461003.2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8F9-4EFE-B0A5-2A2ECAF4EC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5771392"/>
        <c:axId val="105772928"/>
        <c:axId val="0"/>
      </c:bar3DChart>
      <c:catAx>
        <c:axId val="105771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5772928"/>
        <c:crosses val="autoZero"/>
        <c:auto val="1"/>
        <c:lblAlgn val="ctr"/>
        <c:lblOffset val="100"/>
        <c:noMultiLvlLbl val="0"/>
      </c:catAx>
      <c:valAx>
        <c:axId val="105772928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1057713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814020122484889"/>
          <c:y val="0.7636967774861505"/>
          <c:w val="0.26963757655293075"/>
          <c:h val="8.3717191601050026E-2"/>
        </c:manualLayout>
      </c:layout>
      <c:overlay val="0"/>
      <c:txPr>
        <a:bodyPr/>
        <a:lstStyle/>
        <a:p>
          <a:pPr>
            <a:defRPr spc="-10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4C85F1-09B3-4C45-9D1C-B49BEDC89677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6FE3BD-6A8E-437D-8BE7-6BF1FBDE3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E3BD-6A8E-437D-8BE7-6BF1FBDE353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E3BD-6A8E-437D-8BE7-6BF1FBDE3533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E3BD-6A8E-437D-8BE7-6BF1FBDE3533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E3BD-6A8E-437D-8BE7-6BF1FBDE3533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E3BD-6A8E-437D-8BE7-6BF1FBDE3533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E3BD-6A8E-437D-8BE7-6BF1FBDE3533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EAF463A-BC7C-46EE-9F1E-7F377CCA4891}" type="datetimeFigureOut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4638" y="1143000"/>
            <a:ext cx="7574724" cy="17543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003">
            <a:schemeClr val="lt2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5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БЮДЖЕТ ДЛЯ ГРАЖДАН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7400" y="3505201"/>
            <a:ext cx="6553200" cy="334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R="0" algn="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R="0" algn="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R="0" algn="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К проекту Решения Совета депутатов Ромодановского муниципального района Республики Мордовия «О БЮДЖЕТЕ РОМОДАНОВСКОГО МУНИЦИПАЛЬНОГО РАЙОНА РЕСПУБЛИКИ МОРДОВИЯ НА 2025 ГОД И НА ПЛАНОВЫЙ ПЕРИОД 2026 и 2027  ГОДОВ»</a:t>
            </a:r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799"/>
            <a:ext cx="2514600" cy="2788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10600" cy="9906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just"/>
            <a:r>
              <a:rPr lang="ru-RU" sz="1800" b="1" i="1" u="sng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Бюджетная система </a:t>
            </a:r>
            <a:r>
              <a:rPr lang="ru-RU" sz="18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1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– совокупность федерального бюджета, бюджетов субъектов Российской Федерации, местных бюджетов и бюджетов государственных внебюджетных фондов</a:t>
            </a:r>
            <a:endParaRPr lang="ru-RU" sz="1800" dirty="0">
              <a:solidFill>
                <a:schemeClr val="accent1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00400" y="1447800"/>
            <a:ext cx="2209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bg2"/>
                </a:solidFill>
              </a:rPr>
              <a:t>Бюджетная система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495800" y="1981200"/>
            <a:ext cx="7620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3200400" y="1981200"/>
            <a:ext cx="7620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4648200" y="2590800"/>
            <a:ext cx="2286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Бюджеты государственных внебюджетных фондов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447800" y="2590800"/>
            <a:ext cx="2362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>
                <a:solidFill>
                  <a:schemeClr val="bg2"/>
                </a:solidFill>
              </a:rPr>
              <a:t>Консолидированный бюджет РФ (свод бюджетов всех уровней)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1219200" y="3352800"/>
            <a:ext cx="9144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514600" y="3352800"/>
            <a:ext cx="685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2286000" y="3733800"/>
            <a:ext cx="2743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Консолидированный бюджет субъектов Федерации</a:t>
            </a: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2743200" y="4343400"/>
            <a:ext cx="0" cy="16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2743200" y="48006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2743200" y="59436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3276600" y="4419600"/>
            <a:ext cx="17526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Бюджет субъектов Федерации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352800" y="5562600"/>
            <a:ext cx="16764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Бюджет муниципальных образований (районов, поселений и городских округов)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152400" y="3733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Федеральный бюджет</a:t>
            </a: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>
            <a:off x="5562600" y="3276600"/>
            <a:ext cx="0" cy="2438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5562600" y="45720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>
            <a:off x="5562600" y="57150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5562600" y="36576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Прямоугольник 50"/>
          <p:cNvSpPr/>
          <p:nvPr/>
        </p:nvSpPr>
        <p:spPr>
          <a:xfrm>
            <a:off x="6248400" y="3429000"/>
            <a:ext cx="1828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Пенсионный фонд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6248400" y="4114800"/>
            <a:ext cx="18288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Фонд социального страхования РФ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6248400" y="5029200"/>
            <a:ext cx="18288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Фонд обязательного</a:t>
            </a:r>
          </a:p>
          <a:p>
            <a:pPr algn="ctr"/>
            <a:r>
              <a:rPr lang="ru-RU" sz="1200" dirty="0">
                <a:solidFill>
                  <a:schemeClr val="bg2"/>
                </a:solidFill>
              </a:rPr>
              <a:t>медицинского страхования РФ и территориальные фонды МС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rpp.nashaucheba.ru/pars_docs/refs/126/125202/img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96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lfin.altedit.ru/assets/previews/3/uploads/%D0%A1%D1%85%D0%B5%D0%BC%D0%B0%20%D0%B1%D1%8E%D0%B4%D0%B6%D0%B5%D1%82%D0%B0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286000"/>
            <a:ext cx="6857999" cy="4330337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1981200" y="152400"/>
            <a:ext cx="4572000" cy="2057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u="sng" dirty="0">
                <a:solidFill>
                  <a:srgbClr val="0070C0"/>
                </a:solidFill>
              </a:rPr>
              <a:t>Консолидированный бюджет</a:t>
            </a:r>
            <a:r>
              <a:rPr lang="ru-RU" sz="1600" dirty="0">
                <a:solidFill>
                  <a:srgbClr val="0070C0"/>
                </a:solidFill>
              </a:rPr>
              <a:t> – сводный бюджет, в котором собственный бюджет данного уровня управления объединен с бюджетами нижестоящих уровней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4400" y="0"/>
            <a:ext cx="7010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latin typeface="Times New Roman" panose="02020603050405020304" pitchFamily="18" charset="0"/>
              </a:rPr>
              <a:t>Основные показатели социально-экономического развития Ромодановского муниципального района Республики Мордовия на 2025 год и на плановый период 2026 и 2027 годов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0290012"/>
              </p:ext>
            </p:extLst>
          </p:nvPr>
        </p:nvGraphicFramePr>
        <p:xfrm>
          <a:off x="457200" y="1447800"/>
          <a:ext cx="8229601" cy="4648199"/>
        </p:xfrm>
        <a:graphic>
          <a:graphicData uri="http://schemas.openxmlformats.org/drawingml/2006/table">
            <a:tbl>
              <a:tblPr/>
              <a:tblGrid>
                <a:gridCol w="19884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32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12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0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13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119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6005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9202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12092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Показатели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Единица </a:t>
                      </a:r>
                      <a:r>
                        <a:rPr kumimoji="0" lang="ru-RU" alt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измере-ния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2023 год (отчет)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2024 год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00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 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Факт / Оценка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2025 год 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>
                          <a:tab pos="542925" algn="l"/>
                        </a:tabLst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2026 год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2027 год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2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Численность населения на 1 января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человек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19 042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18 837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18 857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18 689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>
                          <a:tab pos="542925" algn="l"/>
                        </a:tabLst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18 503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18 311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18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98,4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98,9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99,0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99,1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>
                          <a:tab pos="542925" algn="l"/>
                        </a:tabLst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99,0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99,0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02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Среднегодовая численность населения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человек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19 950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18 763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18 773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18 593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>
                          <a:tab pos="542925" algn="l"/>
                        </a:tabLst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18 407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18 217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02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Индекс потребительских цен общероссийские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104,8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104,9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106,1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104,3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>
                          <a:tab pos="542925" algn="l"/>
                        </a:tabLst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104,0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104,0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155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Уровень безработицы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0,5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>
                          <a:tab pos="542925" algn="l"/>
                        </a:tabLst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02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Среднемесячная заработная плата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рублей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44 309,9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48 823,2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54 194,8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61 928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>
                          <a:tab pos="542925" algn="l"/>
                        </a:tabLst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68 044,7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74 188,8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618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113,1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110,2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122,3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114,3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109,9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109,0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1000" y="228600"/>
            <a:ext cx="838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latin typeface="Times New Roman" panose="02020603050405020304" pitchFamily="18" charset="0"/>
              </a:rPr>
              <a:t>Основные показатели социально-экономического развития Ромодановского муниципального района Республики Мордовия на 2025 год и на плановый период 2026 и 2027 годов 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2953606"/>
              </p:ext>
            </p:extLst>
          </p:nvPr>
        </p:nvGraphicFramePr>
        <p:xfrm>
          <a:off x="152400" y="1219200"/>
          <a:ext cx="8915401" cy="5407200"/>
        </p:xfrm>
        <a:graphic>
          <a:graphicData uri="http://schemas.openxmlformats.org/drawingml/2006/table">
            <a:tbl>
              <a:tblPr/>
              <a:tblGrid>
                <a:gridCol w="281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17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37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52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529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370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066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7285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Показатели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Единица измерения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2023 год (отчет)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2024 год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7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 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Факт /оценка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2025 год 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>
                          <a:tab pos="542925" algn="l"/>
                        </a:tabLst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2026 год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2027 год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85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96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Объем отгруженных товаров собственного производства, выполненных работ и услуг собственными силами по видам экономической деятельности: «обрабатывающие производства», «производство и распределение электроэнергии, газа и воды» 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тыс. рублей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7 076 092,5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7 148 216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7 814 259,1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7 642 897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7 928 267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8 168 413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2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прошлого года в сопоставимых  ценах     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130,1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100,4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109,8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100,2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100,1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3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Объем производства скота и птицы от </a:t>
                      </a:r>
                      <a:r>
                        <a:rPr kumimoji="0" lang="ru-RU" alt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сельхозтоваро</a:t>
                      </a: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-производителей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1 115,7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1 130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1 448,6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1 066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1 067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1 069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112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102,0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101,3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129,8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73,6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100,1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100,2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4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Объем производства молока от сельхозтоваропроизводителей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25 606,1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27 800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24 840,6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22 967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23 200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23 200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112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 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100,9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108,6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92,5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152400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latin typeface="Times New Roman" panose="02020603050405020304" pitchFamily="18" charset="0"/>
              </a:rPr>
              <a:t>Основные показатели социально-экономического развития Ромодановского муниципального района Республики Мордовия на 2025 год и на плановый период 2026 и 2027 годов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801090"/>
              </p:ext>
            </p:extLst>
          </p:nvPr>
        </p:nvGraphicFramePr>
        <p:xfrm>
          <a:off x="152400" y="1295400"/>
          <a:ext cx="8856662" cy="5215038"/>
        </p:xfrm>
        <a:graphic>
          <a:graphicData uri="http://schemas.openxmlformats.org/drawingml/2006/table">
            <a:tbl>
              <a:tblPr/>
              <a:tblGrid>
                <a:gridCol w="1872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0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0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0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80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6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080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87913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Показатели</a:t>
                      </a: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Единица измерения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2023 год (отчет)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2024 год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 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Факт/ оценка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2025 год 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2026 год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2027 год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487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296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Объем производства сахарной свеклы от </a:t>
                      </a:r>
                      <a:r>
                        <a:rPr kumimoji="0" lang="ru-RU" alt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сельхозтоваропроизво-дителей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284 321,7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300 000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275 520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278 275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281 058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283 868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232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125,3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105,5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96,9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101,0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79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Объем оборота розничной торговли</a:t>
                      </a: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тыс. рублей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1 474 539,7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1 560 989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1 740 169,5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1 803 918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1 954 870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2 100 141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232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в сопоставимых ценах</a:t>
                      </a: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107,5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98,9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110,2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99,4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103,2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0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Фонд оплаты труда</a:t>
                      </a:r>
                    </a:p>
                  </a:txBody>
                  <a:tcPr marL="91435" marR="914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тыс. рублей</a:t>
                      </a: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1 669 184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1 859 370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2 001 352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2 239 958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2 454 157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2 653 302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879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114,5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111,4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119,9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111,9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109,6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108,1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" y="228600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latin typeface="Times New Roman" panose="02020603050405020304" pitchFamily="18" charset="0"/>
              </a:rPr>
              <a:t>Основные показатели социально-экономического развития Ромодановского муниципального района Республики Мордовия на 2025 год и на плановый период 2026 и 2027 годов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526678"/>
              </p:ext>
            </p:extLst>
          </p:nvPr>
        </p:nvGraphicFramePr>
        <p:xfrm>
          <a:off x="152400" y="1371600"/>
          <a:ext cx="8713788" cy="3660622"/>
        </p:xfrm>
        <a:graphic>
          <a:graphicData uri="http://schemas.openxmlformats.org/drawingml/2006/table">
            <a:tbl>
              <a:tblPr/>
              <a:tblGrid>
                <a:gridCol w="22330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75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1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1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617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3630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43119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Показатели</a:t>
                      </a:r>
                    </a:p>
                  </a:txBody>
                  <a:tcPr marL="91449" marR="91449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Единица измерения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2023 год (отчет)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2024 год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 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Факт/ оценка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2025 год 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2026 год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2027 год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5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Прибыль прибыльных предприятий - всего</a:t>
                      </a:r>
                    </a:p>
                  </a:txBody>
                  <a:tcPr marL="91449" marR="91449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тыс.рублей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2 024 465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1 648 275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2 580 815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2 864 703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3 159 767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3 466 265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76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L="91449" marR="91449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195,9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81,4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127,5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111,0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110,3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109,7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93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Общая площадь введенного жилья с учетом индивидуального строительства</a:t>
                      </a:r>
                    </a:p>
                  </a:txBody>
                  <a:tcPr marL="91449" marR="91449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кв.м.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6 551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5200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9 104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5 700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5 900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6 100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76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L="91449" marR="91449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77,1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79,4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139,0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62,6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103,5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103,4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7494"/>
            <a:ext cx="8382000" cy="1256506"/>
          </a:xfrm>
        </p:spPr>
        <p:txBody>
          <a:bodyPr>
            <a:noAutofit/>
          </a:bodyPr>
          <a:lstStyle/>
          <a:p>
            <a:pPr algn="just"/>
            <a:r>
              <a:rPr lang="ru-RU" sz="2000" b="1" i="1" u="sng" dirty="0">
                <a:solidFill>
                  <a:schemeClr val="accent1"/>
                </a:solidFill>
              </a:rPr>
              <a:t>Межбюджетные трансферты </a:t>
            </a:r>
            <a:r>
              <a:rPr lang="ru-RU" sz="2000" dirty="0">
                <a:solidFill>
                  <a:schemeClr val="accent1"/>
                </a:solidFill>
              </a:rPr>
              <a:t>– денежные средства, предоставляемые бюджетом вышестоящего уровня бюджетной системы бюджету нижестоящего уровня бюджетной системы Российской Федерации</a:t>
            </a: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152400" y="1752600"/>
          <a:ext cx="8763000" cy="4988354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292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2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2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8764">
                <a:tc>
                  <a:txBody>
                    <a:bodyPr/>
                    <a:lstStyle/>
                    <a:p>
                      <a:r>
                        <a:rPr lang="ru-RU" sz="1600" dirty="0"/>
                        <a:t>Виды межбюджетных трансфертов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Определение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Аналогия в семейном бюджете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10498">
                <a:tc>
                  <a:txBody>
                    <a:bodyPr/>
                    <a:lstStyle/>
                    <a:p>
                      <a:r>
                        <a:rPr lang="ru-RU" sz="1600" b="1" dirty="0"/>
                        <a:t>Дотации (от лат.</a:t>
                      </a:r>
                      <a:r>
                        <a:rPr lang="ru-RU" sz="1600" b="1" baseline="0" dirty="0"/>
                        <a:t> «</a:t>
                      </a:r>
                      <a:r>
                        <a:rPr lang="en-US" sz="1600" b="1" baseline="0" dirty="0" err="1"/>
                        <a:t>Dotatio</a:t>
                      </a:r>
                      <a:r>
                        <a:rPr lang="ru-RU" sz="1600" b="1" baseline="0" dirty="0"/>
                        <a:t>»</a:t>
                      </a:r>
                      <a:r>
                        <a:rPr lang="en-US" sz="1600" b="1" baseline="0" dirty="0"/>
                        <a:t> -</a:t>
                      </a:r>
                      <a:r>
                        <a:rPr lang="ru-RU" sz="1600" b="1" baseline="0" dirty="0"/>
                        <a:t> дар, пожертвование</a:t>
                      </a:r>
                      <a:r>
                        <a:rPr lang="ru-RU" sz="1600" b="1" dirty="0"/>
                        <a:t>)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Предоставляются</a:t>
                      </a:r>
                      <a:r>
                        <a:rPr lang="ru-RU" sz="1600" baseline="0" dirty="0"/>
                        <a:t> без определения конкретной цели их использования</a:t>
                      </a:r>
                      <a:endParaRPr lang="ru-RU" sz="16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Вы даете своему ребенку «карманные деньги»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78594">
                <a:tc>
                  <a:txBody>
                    <a:bodyPr/>
                    <a:lstStyle/>
                    <a:p>
                      <a:r>
                        <a:rPr lang="ru-RU" sz="1600" b="1" dirty="0"/>
                        <a:t>Субвенции (от лат. «</a:t>
                      </a:r>
                      <a:r>
                        <a:rPr lang="en-US" sz="1600" b="1" dirty="0" err="1"/>
                        <a:t>Subvenire</a:t>
                      </a:r>
                      <a:r>
                        <a:rPr lang="ru-RU" sz="1600" b="1" dirty="0"/>
                        <a:t>»</a:t>
                      </a:r>
                      <a:r>
                        <a:rPr lang="en-US" sz="1600" b="1" dirty="0"/>
                        <a:t> - </a:t>
                      </a:r>
                      <a:r>
                        <a:rPr lang="ru-RU" sz="1600" b="1" dirty="0"/>
                        <a:t>приходить на помощь)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Предоставляются на финансирование «переданных» другим публично-правовым образованиям полномочий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Вы даете своему ребенку деньги и посылаете его в магазин купить продукты (по списку)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0498">
                <a:tc>
                  <a:txBody>
                    <a:bodyPr/>
                    <a:lstStyle/>
                    <a:p>
                      <a:r>
                        <a:rPr lang="ru-RU" sz="1600" b="1" dirty="0"/>
                        <a:t>Субсидии (от лат. «</a:t>
                      </a:r>
                      <a:r>
                        <a:rPr lang="en-US" sz="1600" b="1" dirty="0" err="1"/>
                        <a:t>Subsidium</a:t>
                      </a:r>
                      <a:r>
                        <a:rPr lang="ru-RU" sz="1600" b="1" dirty="0"/>
                        <a:t>»</a:t>
                      </a:r>
                      <a:r>
                        <a:rPr lang="en-US" sz="1600" b="1" dirty="0"/>
                        <a:t> </a:t>
                      </a:r>
                      <a:r>
                        <a:rPr lang="ru-RU" sz="1600" b="1" dirty="0"/>
                        <a:t> - поддержка)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Предоставляются на условиях долевого </a:t>
                      </a:r>
                      <a:r>
                        <a:rPr lang="ru-RU" sz="1600" dirty="0" err="1"/>
                        <a:t>софинансирования</a:t>
                      </a:r>
                      <a:r>
                        <a:rPr lang="ru-RU" sz="1600" dirty="0"/>
                        <a:t> расходов других бюджетов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Вы «добавляете» денег для того, чтобы ваш ребенок купил себе новый телефон (а остальные он накопил сам)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cap="none" dirty="0"/>
              <a:t>Структура доходов бюджета в 2025 г.</a:t>
            </a: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990600" y="1905000"/>
          <a:ext cx="72390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1524000" y="2286000"/>
          <a:ext cx="5943600" cy="3314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00000000-0008-0000-0000-00000D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8471915"/>
              </p:ext>
            </p:extLst>
          </p:nvPr>
        </p:nvGraphicFramePr>
        <p:xfrm>
          <a:off x="1676400" y="2476500"/>
          <a:ext cx="6048375" cy="2933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cap="none" dirty="0"/>
              <a:t>Структура расходов бюджета в 202</a:t>
            </a:r>
            <a:r>
              <a:rPr lang="en-US" cap="none" dirty="0"/>
              <a:t>5</a:t>
            </a:r>
            <a:r>
              <a:rPr lang="ru-RU" cap="none" dirty="0"/>
              <a:t> г.</a:t>
            </a: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304800" y="1676400"/>
          <a:ext cx="84582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914400" y="1795462"/>
          <a:ext cx="7024687" cy="3919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1133475" y="1757363"/>
          <a:ext cx="6877050" cy="3343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00000000-0008-0000-0000-00000B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0841930"/>
              </p:ext>
            </p:extLst>
          </p:nvPr>
        </p:nvGraphicFramePr>
        <p:xfrm>
          <a:off x="898021" y="2490788"/>
          <a:ext cx="6981825" cy="3343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610600" cy="685800"/>
          </a:xfrm>
        </p:spPr>
        <p:txBody>
          <a:bodyPr>
            <a:normAutofit fontScale="90000"/>
          </a:bodyPr>
          <a:lstStyle/>
          <a:p>
            <a:pPr lvl="0" algn="ctr"/>
            <a:br>
              <a:rPr lang="ru-RU" sz="2700" dirty="0"/>
            </a:br>
            <a:r>
              <a:rPr lang="ru-RU" dirty="0"/>
              <a:t>ОСНОВНЫЕ ПОНЯТИЯ </a:t>
            </a:r>
            <a:br>
              <a:rPr lang="ru-RU" sz="2000" dirty="0"/>
            </a:br>
            <a:endParaRPr lang="ru-RU" sz="2000" cap="none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4708525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57200" y="1219200"/>
            <a:ext cx="3200400" cy="16002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000" dirty="0">
                <a:solidFill>
                  <a:schemeClr val="bg2"/>
                </a:solidFill>
              </a:rPr>
              <a:t>Бюджет – это план доходов и расходов</a:t>
            </a:r>
            <a:br>
              <a:rPr lang="ru-RU" sz="2000" dirty="0">
                <a:solidFill>
                  <a:schemeClr val="bg2"/>
                </a:solidFill>
              </a:rPr>
            </a:br>
            <a:r>
              <a:rPr lang="ru-RU" sz="2000" dirty="0">
                <a:solidFill>
                  <a:schemeClr val="bg2"/>
                </a:solidFill>
              </a:rPr>
              <a:t>на определенный период</a:t>
            </a:r>
          </a:p>
        </p:txBody>
      </p:sp>
      <p:sp>
        <p:nvSpPr>
          <p:cNvPr id="6" name="Параллелограмм 5"/>
          <p:cNvSpPr/>
          <p:nvPr/>
        </p:nvSpPr>
        <p:spPr>
          <a:xfrm>
            <a:off x="2743200" y="3048000"/>
            <a:ext cx="6217919" cy="3581400"/>
          </a:xfrm>
          <a:prstGeom prst="parallelogram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1600" b="1" dirty="0">
                <a:solidFill>
                  <a:schemeClr val="bg2"/>
                </a:solidFill>
              </a:rPr>
              <a:t>Государственные бюджеты появились</a:t>
            </a:r>
          </a:p>
          <a:p>
            <a:pPr algn="ctr">
              <a:buNone/>
            </a:pPr>
            <a:r>
              <a:rPr lang="ru-RU" sz="1600" b="1" dirty="0">
                <a:solidFill>
                  <a:schemeClr val="bg2"/>
                </a:solidFill>
              </a:rPr>
              <a:t>в средние века. Слово «Бюджет» происходит от латинского «</a:t>
            </a:r>
            <a:r>
              <a:rPr lang="ru-RU" sz="1600" b="1" dirty="0" err="1">
                <a:solidFill>
                  <a:schemeClr val="bg2"/>
                </a:solidFill>
              </a:rPr>
              <a:t>bulga</a:t>
            </a:r>
            <a:r>
              <a:rPr lang="ru-RU" sz="1600" b="1" dirty="0">
                <a:solidFill>
                  <a:schemeClr val="bg2"/>
                </a:solidFill>
              </a:rPr>
              <a:t>» – «кожаный мешок, ранец». </a:t>
            </a:r>
          </a:p>
          <a:p>
            <a:pPr algn="ctr">
              <a:buNone/>
            </a:pPr>
            <a:r>
              <a:rPr lang="ru-RU" sz="1600" b="1" dirty="0">
                <a:solidFill>
                  <a:schemeClr val="bg2"/>
                </a:solidFill>
              </a:rPr>
              <a:t>К нам же понятие «бюджет» пришло</a:t>
            </a:r>
          </a:p>
          <a:p>
            <a:pPr algn="ctr">
              <a:buNone/>
            </a:pPr>
            <a:r>
              <a:rPr lang="ru-RU" sz="1600" b="1" dirty="0">
                <a:solidFill>
                  <a:schemeClr val="bg2"/>
                </a:solidFill>
              </a:rPr>
              <a:t>из Англии. Представляя в английском</a:t>
            </a:r>
          </a:p>
          <a:p>
            <a:pPr algn="ctr">
              <a:buNone/>
            </a:pPr>
            <a:r>
              <a:rPr lang="ru-RU" sz="1600" b="1" dirty="0">
                <a:solidFill>
                  <a:schemeClr val="bg2"/>
                </a:solidFill>
              </a:rPr>
              <a:t>парламенте содержание доходов и расходов, канцлер казначейства (министр финансов) открывал мешок с деньгами и документами (</a:t>
            </a:r>
            <a:r>
              <a:rPr lang="ru-RU" sz="1600" b="1" dirty="0" err="1">
                <a:solidFill>
                  <a:schemeClr val="bg2"/>
                </a:solidFill>
              </a:rPr>
              <a:t>budget</a:t>
            </a:r>
            <a:r>
              <a:rPr lang="ru-RU" sz="1600" b="1" dirty="0">
                <a:solidFill>
                  <a:schemeClr val="bg2"/>
                </a:solidFill>
              </a:rPr>
              <a:t>). Эта процедура и называлась</a:t>
            </a:r>
          </a:p>
          <a:p>
            <a:pPr algn="ctr">
              <a:buNone/>
            </a:pPr>
            <a:r>
              <a:rPr lang="ru-RU" sz="1600" b="1" dirty="0">
                <a:solidFill>
                  <a:schemeClr val="bg2"/>
                </a:solidFill>
              </a:rPr>
              <a:t>«открытие бюджета»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600" cap="none" dirty="0"/>
              <a:t>Анализ доходной части бюджета                         за период 202</a:t>
            </a:r>
            <a:r>
              <a:rPr lang="en-US" sz="2600" cap="none" dirty="0"/>
              <a:t>3</a:t>
            </a:r>
            <a:r>
              <a:rPr lang="ru-RU" sz="2600" cap="none" dirty="0"/>
              <a:t> - 202</a:t>
            </a:r>
            <a:r>
              <a:rPr lang="en-US" sz="2600" cap="none" dirty="0"/>
              <a:t>7</a:t>
            </a:r>
            <a:r>
              <a:rPr lang="ru-RU" sz="2600" cap="none" dirty="0"/>
              <a:t> г.г.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674571"/>
              </p:ext>
            </p:extLst>
          </p:nvPr>
        </p:nvGraphicFramePr>
        <p:xfrm>
          <a:off x="381000" y="1524000"/>
          <a:ext cx="8382000" cy="5195870"/>
        </p:xfrm>
        <a:graphic>
          <a:graphicData uri="http://schemas.openxmlformats.org/drawingml/2006/table">
            <a:tbl>
              <a:tblPr/>
              <a:tblGrid>
                <a:gridCol w="1594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04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74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71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89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0670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6489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29619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Статья доходов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год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</a:p>
                    <a:p>
                      <a:pPr algn="ctr" rtl="0" fontAlgn="t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(Факт)</a:t>
                      </a:r>
                    </a:p>
                  </a:txBody>
                  <a:tcPr marL="7234" marR="7234" marT="723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год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</a:p>
                    <a:p>
                      <a:pPr algn="ctr" rtl="0" fontAlgn="t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(План)</a:t>
                      </a:r>
                    </a:p>
                    <a:p>
                      <a:pPr marL="228600" indent="-228600" algn="ctr" rtl="0" fontAlgn="t">
                        <a:buNone/>
                      </a:pP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7234" marR="7234" marT="723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Прогноз</a:t>
                      </a:r>
                    </a:p>
                  </a:txBody>
                  <a:tcPr marL="7234" marR="7234" marT="723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42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algn="ctr" rtl="0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rtl="0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 rtl="0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rtl="0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год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год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год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7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25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Налоговые доходы</a:t>
                      </a:r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87029,7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16,5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111988,1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18,7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123730,4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25,6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131733,1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29,9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145879,3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31,6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25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Неналоговые доходы</a:t>
                      </a:r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7077,3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1,3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24188,8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4,0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7775,8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1,6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8083,0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1,8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8402,4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1,8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688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Безвозмездные поступления</a:t>
                      </a:r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432016,1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82,1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462816,0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77,3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351651,1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72,8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300800,4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68,3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308025,9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66,6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608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 доходов:</a:t>
                      </a:r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526123,1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598992,9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483157,3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440616,5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462307,6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cap="none" dirty="0"/>
              <a:t>Динамика роста                  доходов бюджета</a:t>
            </a:r>
          </a:p>
        </p:txBody>
      </p:sp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00000000-0008-0000-0000-000004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0712126"/>
              </p:ext>
            </p:extLst>
          </p:nvPr>
        </p:nvGraphicFramePr>
        <p:xfrm>
          <a:off x="914400" y="1828800"/>
          <a:ext cx="77724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>
            <a:normAutofit/>
          </a:bodyPr>
          <a:lstStyle/>
          <a:p>
            <a:r>
              <a:rPr lang="ru-RU" sz="3000" dirty="0"/>
              <a:t>Анализ расходной части бюджета за период 202</a:t>
            </a:r>
            <a:r>
              <a:rPr lang="en-US" sz="3000" dirty="0"/>
              <a:t>3</a:t>
            </a:r>
            <a:r>
              <a:rPr lang="ru-RU" sz="3000" dirty="0"/>
              <a:t> – 202</a:t>
            </a:r>
            <a:r>
              <a:rPr lang="en-US" sz="3000" dirty="0"/>
              <a:t>7</a:t>
            </a:r>
            <a:r>
              <a:rPr lang="ru-RU" sz="3000" dirty="0"/>
              <a:t> </a:t>
            </a:r>
            <a:r>
              <a:rPr lang="ru-RU" sz="3000" dirty="0" err="1"/>
              <a:t>г.г</a:t>
            </a:r>
            <a:r>
              <a:rPr lang="ru-RU" sz="3000" dirty="0"/>
              <a:t>.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4336903"/>
              </p:ext>
            </p:extLst>
          </p:nvPr>
        </p:nvGraphicFramePr>
        <p:xfrm>
          <a:off x="152400" y="1487342"/>
          <a:ext cx="8839198" cy="5308597"/>
        </p:xfrm>
        <a:graphic>
          <a:graphicData uri="http://schemas.openxmlformats.org/drawingml/2006/table">
            <a:tbl>
              <a:tblPr/>
              <a:tblGrid>
                <a:gridCol w="20752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86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49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86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11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86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1490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862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6862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6862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117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58578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Статья расходов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г.</a:t>
                      </a:r>
                      <a:r>
                        <a:rPr lang="ru-RU" sz="8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г 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план)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г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г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05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267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Общегосударственные вопросы 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66824,2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2,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75965,9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2,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70853,9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53715,3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57712,2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479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безопасность и правоохранительная деятельность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3886,3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4335,6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4254,2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2966,9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3085,4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267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экономика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114507,3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108967,6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17,5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18425,1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19146,6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25315,3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335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Жилищно-коммунальное хозяйство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9151,9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1,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6278,4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703,9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703,9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703,9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544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Охрана окружающей среды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685,0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8259,0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110,8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111,2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110,6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429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Образование</a:t>
                      </a:r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289338,3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52,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352203,0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56,5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327987,0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68,0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302595,6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68,8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312168,8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67,7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267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Культура, кинематография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33086,1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37375,9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34672,2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29112,7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25923,7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429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политика</a:t>
                      </a:r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25036,4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4,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28771,5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23073,5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24823,2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24500,6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050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183,3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183,3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190,5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153,5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8058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Средства массовой информации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1450,0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1450,0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1450,0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1450,0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1450,0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7573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Обслуживание государственного (муниципального)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43,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43,3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42,4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41,1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39,3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544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Межбюджетные трансферты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3602,4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618,4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29,4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31,6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9267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Условно утвержденные расходы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4686,7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9808,3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429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Всего расходов:</a:t>
                      </a:r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547794,4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100,00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623689,2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100,00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482374,7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100,00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439573,1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100,00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461003,2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100,00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9067800" cy="838200"/>
          </a:xfrm>
        </p:spPr>
        <p:txBody>
          <a:bodyPr>
            <a:noAutofit/>
          </a:bodyPr>
          <a:lstStyle/>
          <a:p>
            <a:r>
              <a:rPr lang="ru-RU" cap="none" dirty="0"/>
              <a:t>Динамика роста расходов бюджета</a:t>
            </a:r>
          </a:p>
        </p:txBody>
      </p:sp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00000000-0008-0000-0000-00000C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5538152"/>
              </p:ext>
            </p:extLst>
          </p:nvPr>
        </p:nvGraphicFramePr>
        <p:xfrm>
          <a:off x="838200" y="1752600"/>
          <a:ext cx="76962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cap="none" dirty="0"/>
              <a:t>Доходы и расходы бюджета                      в 202</a:t>
            </a:r>
            <a:r>
              <a:rPr lang="en-US" cap="none" dirty="0"/>
              <a:t>3</a:t>
            </a:r>
            <a:r>
              <a:rPr lang="ru-RU" cap="none" dirty="0"/>
              <a:t> – 202</a:t>
            </a:r>
            <a:r>
              <a:rPr lang="en-US" cap="none" dirty="0"/>
              <a:t>7</a:t>
            </a:r>
            <a:r>
              <a:rPr lang="ru-RU" cap="none" dirty="0"/>
              <a:t> г.г.</a:t>
            </a:r>
            <a:br>
              <a:rPr lang="ru-RU" dirty="0"/>
            </a:br>
            <a:endParaRPr lang="ru-RU" cap="none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065097"/>
              </p:ext>
            </p:extLst>
          </p:nvPr>
        </p:nvGraphicFramePr>
        <p:xfrm>
          <a:off x="762000" y="1981200"/>
          <a:ext cx="7457442" cy="1706880"/>
        </p:xfrm>
        <a:graphic>
          <a:graphicData uri="http://schemas.openxmlformats.org/drawingml/2006/table">
            <a:tbl>
              <a:tblPr/>
              <a:tblGrid>
                <a:gridCol w="17297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3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34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608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Год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Доходы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Расходы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Дефицит (-)/</a:t>
                      </a:r>
                      <a:r>
                        <a:rPr lang="ru-RU" sz="16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профицит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(+)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тыс. руб.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202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526 123,1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547 794,4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-21 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671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202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598 992,9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623 689,2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24 696,3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202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483 157,3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482 374,7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782,6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202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440 616,5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439 573,1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1043,4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202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462 307,6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461 003,2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130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,4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cap="none" dirty="0"/>
              <a:t>Динамика роста доходов     и расходов бюджета</a:t>
            </a: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00000000-0008-0000-00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6167615"/>
              </p:ext>
            </p:extLst>
          </p:nvPr>
        </p:nvGraphicFramePr>
        <p:xfrm>
          <a:off x="762000" y="1663677"/>
          <a:ext cx="7115176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/>
              <a:t>В ходе бюджетного процесса бюджет</a:t>
            </a:r>
            <a:br>
              <a:rPr lang="ru-RU" sz="2800" dirty="0"/>
            </a:br>
            <a:r>
              <a:rPr lang="ru-RU" sz="2800" dirty="0"/>
              <a:t>проходит следующие стадии:</a:t>
            </a:r>
            <a:br>
              <a:rPr lang="ru-RU" sz="2800" dirty="0"/>
            </a:br>
            <a:br>
              <a:rPr lang="ru-RU" sz="2800" dirty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371600"/>
            <a:ext cx="8305800" cy="5083208"/>
          </a:xfrm>
        </p:spPr>
        <p:txBody>
          <a:bodyPr>
            <a:normAutofit/>
          </a:bodyPr>
          <a:lstStyle/>
          <a:p>
            <a:r>
              <a:rPr lang="ru-RU" sz="2800" dirty="0"/>
              <a:t>Составление проекта бюджета</a:t>
            </a:r>
          </a:p>
          <a:p>
            <a:r>
              <a:rPr lang="ru-RU" sz="2800" dirty="0"/>
              <a:t> Рассмотрение и утверждение проекта бюджета</a:t>
            </a:r>
          </a:p>
          <a:p>
            <a:r>
              <a:rPr lang="ru-RU" sz="2800" dirty="0"/>
              <a:t>Исполнение бюджета</a:t>
            </a:r>
          </a:p>
          <a:p>
            <a:r>
              <a:rPr lang="ru-RU" sz="2800" dirty="0"/>
              <a:t>Составление, рассмотрение и утверждение бюджетной отчетности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51706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3100" dirty="0"/>
            </a:br>
            <a:r>
              <a:rPr lang="ru-RU" sz="3100" dirty="0"/>
              <a:t>Составление проекта бюджета</a:t>
            </a:r>
            <a:br>
              <a:rPr lang="ru-RU" sz="3100" dirty="0"/>
            </a:br>
            <a:r>
              <a:rPr lang="ru-RU" sz="3100" dirty="0"/>
              <a:t>основывается на: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000" b="1" dirty="0"/>
              <a:t>Прогнозе социально-экономического развития</a:t>
            </a:r>
          </a:p>
          <a:p>
            <a:pPr>
              <a:buNone/>
            </a:pPr>
            <a:r>
              <a:rPr lang="ru-RU" sz="2000" dirty="0"/>
              <a:t>     Ромодановского муниципального района Республики Мордовия </a:t>
            </a:r>
            <a:r>
              <a:rPr lang="ru-RU" sz="1800" dirty="0"/>
              <a:t>(разрабатывает  отдел экономического управления администрации Ромодановского муниципального района Республики Мордовия)</a:t>
            </a:r>
          </a:p>
          <a:p>
            <a:pPr>
              <a:buNone/>
            </a:pPr>
            <a:endParaRPr lang="ru-RU" sz="2000" dirty="0"/>
          </a:p>
          <a:p>
            <a:r>
              <a:rPr lang="ru-RU" sz="2000" b="1" dirty="0"/>
              <a:t>Основных направлениях бюджетной и налоговой политики Ромодановского муниципального района Республики Мордовия </a:t>
            </a:r>
            <a:r>
              <a:rPr lang="ru-RU" sz="1800" dirty="0"/>
              <a:t>(разрабатывает МКУ «Финансовое управление администрации Ромодановского муниципального района Республики Мордовия)</a:t>
            </a:r>
          </a:p>
          <a:p>
            <a:endParaRPr lang="ru-RU" sz="2000" dirty="0"/>
          </a:p>
          <a:p>
            <a:r>
              <a:rPr lang="ru-RU" sz="2000" b="1" dirty="0"/>
              <a:t>Муниципальных программах</a:t>
            </a:r>
          </a:p>
          <a:p>
            <a:pPr>
              <a:buNone/>
            </a:pPr>
            <a:r>
              <a:rPr lang="ru-RU" sz="2000" dirty="0"/>
              <a:t>    </a:t>
            </a:r>
            <a:r>
              <a:rPr lang="ru-RU" sz="1800" dirty="0"/>
              <a:t>проектах муниципальных программ (проектах изменений указанных программ) – разрабатывают отраслевые отделы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2800" y="267494"/>
            <a:ext cx="5334000" cy="1256506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/>
              <a:t>Составление и рассмотрение  проекта бюджета на 2025 год и на плановый период 2026 и 2027 годов:</a:t>
            </a:r>
            <a:br>
              <a:rPr lang="ru-RU" sz="1800" b="1" dirty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752600"/>
            <a:ext cx="8382000" cy="4702208"/>
          </a:xfrm>
        </p:spPr>
        <p:txBody>
          <a:bodyPr/>
          <a:lstStyle/>
          <a:p>
            <a:r>
              <a:rPr lang="ru-RU" dirty="0"/>
              <a:t>7</a:t>
            </a:r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-152400" y="990600"/>
            <a:ext cx="3352800" cy="5562600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2"/>
                </a:solidFill>
              </a:rPr>
              <a:t>Составление проекта бюджета: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Ответственные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исполнители, порядок и сроки по составлению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проекта бюджета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определены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Решением Совета депутатов Ромодановского муниципального района от </a:t>
            </a:r>
            <a:r>
              <a:rPr lang="ru-RU" sz="1400" b="1" dirty="0">
                <a:solidFill>
                  <a:schemeClr val="bg2"/>
                </a:solidFill>
              </a:rPr>
              <a:t>15.07.2010г. №4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Непосредственное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составление проекта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бюджета осуществляет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Финансовое управление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администрации Ромодановского муниципального района Республики Мордовия</a:t>
            </a: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2819400" y="1676400"/>
            <a:ext cx="3733800" cy="4800600"/>
          </a:xfrm>
          <a:prstGeom prst="verticalScroll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bg2"/>
                </a:solidFill>
              </a:rPr>
              <a:t>Рассмотрение проекта бюджета:</a:t>
            </a:r>
          </a:p>
          <a:p>
            <a:r>
              <a:rPr lang="ru-RU" sz="1400" dirty="0">
                <a:solidFill>
                  <a:schemeClr val="bg2"/>
                </a:solidFill>
              </a:rPr>
              <a:t>•</a:t>
            </a:r>
            <a:r>
              <a:rPr lang="ru-RU" sz="1400" dirty="0">
                <a:solidFill>
                  <a:srgbClr val="0070C0"/>
                </a:solidFill>
              </a:rPr>
              <a:t>Постановление председателя  Совета депутатов Ромодановского муниципального района от 15.11.2024г. №28-ПД "О вынесении на публичные слушания проекта решения Совета депутатов Ромодановского муниципального района РМ "О бюджете Ромодановского муниципального района РМ на 2025год и плановый период 2026 и 2027 годов"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67494"/>
            <a:ext cx="8077200" cy="1027906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bg2"/>
                </a:solidFill>
                <a:effectLst/>
              </a:rPr>
              <a:t>Публичные слушания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07008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/>
              <a:t>Публичные слушания – форма участия населения в осуществлении</a:t>
            </a:r>
          </a:p>
          <a:p>
            <a:pPr>
              <a:buNone/>
            </a:pPr>
            <a:r>
              <a:rPr lang="ru-RU" dirty="0"/>
              <a:t>местного самоуправления. Публичные слушания организуются и</a:t>
            </a:r>
          </a:p>
          <a:p>
            <a:pPr>
              <a:buNone/>
            </a:pPr>
            <a:r>
              <a:rPr lang="ru-RU" dirty="0"/>
              <a:t>проводятся с целью выявления мнения населения по проекту бюджета</a:t>
            </a:r>
          </a:p>
          <a:p>
            <a:pPr>
              <a:buNone/>
            </a:pPr>
            <a:r>
              <a:rPr lang="ru-RU" dirty="0"/>
              <a:t>района на очередной финансовый год и плановый период.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Каждый житель в праве высказать свое мнение, представить материалы</a:t>
            </a:r>
          </a:p>
          <a:p>
            <a:pPr>
              <a:buNone/>
            </a:pPr>
            <a:r>
              <a:rPr lang="ru-RU" dirty="0"/>
              <a:t>для обоснования своего мнения, представить письменные предложения</a:t>
            </a:r>
          </a:p>
          <a:p>
            <a:pPr>
              <a:buNone/>
            </a:pPr>
            <a:r>
              <a:rPr lang="ru-RU" dirty="0"/>
              <a:t>и замечания для включения их в протокол публичных слушаний.</a:t>
            </a:r>
          </a:p>
          <a:p>
            <a:pPr>
              <a:buNone/>
            </a:pPr>
            <a:endParaRPr lang="ru-RU" dirty="0"/>
          </a:p>
          <a:p>
            <a:pPr algn="just">
              <a:buNone/>
            </a:pPr>
            <a:r>
              <a:rPr lang="ru-RU" dirty="0"/>
              <a:t>Результат публичных слушаний - заключение, в котором отражаются</a:t>
            </a:r>
          </a:p>
          <a:p>
            <a:pPr algn="just">
              <a:buNone/>
            </a:pPr>
            <a:r>
              <a:rPr lang="ru-RU" dirty="0"/>
              <a:t>выраженные позиции жителей района и рекомендации, сформулированные по результатам публичных слушаний. Заключение о результатах публичных слушаний подлежит опубликованию.</a:t>
            </a:r>
          </a:p>
          <a:p>
            <a:pPr>
              <a:buNone/>
            </a:pPr>
            <a:endParaRPr lang="ru-RU" dirty="0"/>
          </a:p>
          <a:p>
            <a:pPr algn="just">
              <a:buNone/>
            </a:pPr>
            <a:r>
              <a:rPr lang="ru-RU" dirty="0"/>
              <a:t>Публичные слушания по проекту решения совета депутатов </a:t>
            </a:r>
            <a:r>
              <a:rPr lang="ru-RU" sz="2500" dirty="0"/>
              <a:t>«О БЮДЖЕТЕ РОМОДАНОВСКОГО МУНИЦИПАЛЬНОГО РАЙОНА РЕСПУБЛИКИ МОРДОВИЯ НА 2025 год и на плановый период 2026 и 2027 годов»</a:t>
            </a:r>
          </a:p>
          <a:p>
            <a:pPr algn="just">
              <a:buNone/>
            </a:pPr>
            <a:r>
              <a:rPr lang="ru-RU" dirty="0"/>
              <a:t> состоялись 15 ноября 2024 года в актовом зале администрации </a:t>
            </a:r>
            <a:r>
              <a:rPr lang="ru-RU" sz="2900" dirty="0"/>
              <a:t>Ромодановского муниципального района Республики Мордовия</a:t>
            </a:r>
            <a:endParaRPr lang="ru-RU" sz="29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/>
              <a:t>Принцип прозрачности (открытости) бюджетной системы Российской Федерации означает:</a:t>
            </a:r>
            <a:br>
              <a:rPr lang="ru-RU" sz="2400" b="1" dirty="0"/>
            </a:br>
            <a:br>
              <a:rPr lang="ru-RU" sz="2400" dirty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4784725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marL="521208" indent="-457200" algn="just"/>
            <a:r>
              <a:rPr lang="ru-RU" sz="1800" b="1" dirty="0"/>
              <a:t>Обязательное опубликование в средствах массовой</a:t>
            </a:r>
            <a:endParaRPr lang="ru-RU" sz="1800" dirty="0"/>
          </a:p>
          <a:p>
            <a:pPr algn="just">
              <a:buNone/>
            </a:pPr>
            <a:r>
              <a:rPr lang="ru-RU" sz="1800" b="1" dirty="0"/>
              <a:t>информации утвержденных бюджетов и отчетов об их</a:t>
            </a:r>
            <a:endParaRPr lang="ru-RU" sz="1800" dirty="0"/>
          </a:p>
          <a:p>
            <a:pPr algn="just">
              <a:buNone/>
            </a:pPr>
            <a:r>
              <a:rPr lang="ru-RU" sz="1800" b="1" dirty="0"/>
              <a:t>исполнении </a:t>
            </a:r>
          </a:p>
          <a:p>
            <a:pPr algn="just">
              <a:buNone/>
            </a:pPr>
            <a:endParaRPr lang="ru-RU" sz="1800" b="1" dirty="0"/>
          </a:p>
          <a:p>
            <a:pPr algn="just"/>
            <a:r>
              <a:rPr lang="ru-RU" sz="1800" b="1" dirty="0"/>
              <a:t>Доступность иных сведений о бюджетах </a:t>
            </a:r>
          </a:p>
          <a:p>
            <a:pPr algn="just">
              <a:buNone/>
            </a:pPr>
            <a:endParaRPr lang="ru-RU" sz="1800" dirty="0"/>
          </a:p>
          <a:p>
            <a:pPr algn="just"/>
            <a:r>
              <a:rPr lang="ru-RU" sz="1800" b="1" dirty="0"/>
              <a:t>Обязательная открытость для общества и средств</a:t>
            </a:r>
            <a:endParaRPr lang="ru-RU" sz="1800" dirty="0"/>
          </a:p>
          <a:p>
            <a:pPr lvl="0" algn="just">
              <a:buNone/>
            </a:pPr>
            <a:r>
              <a:rPr lang="ru-RU" sz="1800" b="1" dirty="0"/>
              <a:t>массовой информации проектов бюджетов, обеспечение</a:t>
            </a:r>
            <a:endParaRPr lang="ru-RU" sz="1800" dirty="0"/>
          </a:p>
          <a:p>
            <a:pPr lvl="0" algn="just">
              <a:buNone/>
            </a:pPr>
            <a:r>
              <a:rPr lang="ru-RU" sz="1800" b="1" dirty="0"/>
              <a:t>доступа к информации на едином портале бюджетной</a:t>
            </a:r>
            <a:endParaRPr lang="ru-RU" sz="1800" dirty="0"/>
          </a:p>
          <a:p>
            <a:pPr lvl="0" algn="just">
              <a:buNone/>
            </a:pPr>
            <a:r>
              <a:rPr lang="ru-RU" sz="1800" b="1" dirty="0"/>
              <a:t>системы Российской Федерации в сети «Интернет» </a:t>
            </a:r>
          </a:p>
          <a:p>
            <a:pPr lvl="0" algn="just">
              <a:buNone/>
            </a:pPr>
            <a:endParaRPr lang="ru-RU" sz="1800" dirty="0"/>
          </a:p>
          <a:p>
            <a:pPr algn="just"/>
            <a:r>
              <a:rPr lang="ru-RU" sz="1800" b="1" dirty="0"/>
              <a:t>Преемственность бюджетной классификации Российской</a:t>
            </a:r>
            <a:endParaRPr lang="ru-RU" sz="1800" dirty="0"/>
          </a:p>
          <a:p>
            <a:pPr algn="just">
              <a:buNone/>
            </a:pPr>
            <a:r>
              <a:rPr lang="ru-RU" sz="1800" b="1" dirty="0"/>
              <a:t>Федерации, а также обеспечение сопоставимости показателей</a:t>
            </a:r>
            <a:endParaRPr lang="ru-RU" sz="1800" dirty="0"/>
          </a:p>
          <a:p>
            <a:pPr algn="just">
              <a:buNone/>
            </a:pPr>
            <a:r>
              <a:rPr lang="ru-RU" sz="1800" b="1" dirty="0"/>
              <a:t>бюджета отчетного, текущего и очередного финансового года </a:t>
            </a:r>
            <a:endParaRPr lang="ru-RU" sz="1800" dirty="0"/>
          </a:p>
          <a:p>
            <a:pPr algn="just"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3058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Основные направления бюджетной и налоговой</a:t>
            </a:r>
            <a:br>
              <a:rPr lang="ru-RU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политики Ромодановского муниципального района Республики Мордовия на 2025-2027 годы: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04800" y="990599"/>
          <a:ext cx="8610600" cy="5556508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3957"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Приоритетность реализации задач, поставленных в указах Президента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Российской Федерации от 7 мая 2012г.;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1707">
                <a:tc>
                  <a:txBody>
                    <a:bodyPr/>
                    <a:lstStyle/>
                    <a:p>
                      <a:pPr algn="l"/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Достижение долгосрочной сбалансированности и финансовой устойчивости бюджета Ромодановского муниципального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района;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4769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Повышение налогового потенциала и обеспечение роста собственных доходов бюджета Ромодановского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муниципального района;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13645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Повышение эффективности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бюджетных расходов на основе оптимизации и достижения наилучшего результата с использованием определенного бюджетом Ромодановского муниципального района объема средств, повышение доступности и качества предоставления муниципальных услуг;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3500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Снижение дефицита районного бюджета и объема муниципального долга  Ромодановского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муниципального района;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6067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Полное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исполнение действующих социально значимых расходных обязательств;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0763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Дальнейшее совершенствование и развитие системы межбюджетных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отношений</a:t>
                      </a:r>
                    </a:p>
                    <a:p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3500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Повышение эффективности финансового контроля</a:t>
                      </a:r>
                    </a:p>
                    <a:p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001000" cy="7231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ОСНОВНЫЕ</a:t>
            </a:r>
            <a:r>
              <a:rPr lang="ru-RU" dirty="0"/>
              <a:t> ПОНЯТИЯ</a:t>
            </a:r>
          </a:p>
        </p:txBody>
      </p:sp>
      <p:pic>
        <p:nvPicPr>
          <p:cNvPr id="4" name="Содержимое 3" descr="&amp;Bcy;&amp;yucy;&amp;dcy;&amp;zhcy;&amp;iecy;&amp;tcy; &amp;Ocy;&amp;mcy;&amp;scy;&amp;kcy;&amp;ocy;&amp;jcy; &amp;ocy;&amp;bcy;&amp;lcy;&amp;acy;&amp;scy;&amp;tcy;&amp;icy; «&amp;pcy;&amp;ocy;&amp;khcy;&amp;ucy;&amp;dcy;&amp;iecy;&amp;iecy;&amp;tcy;», &amp;vcy; &amp;tcy;&amp;ocy;&amp;mcy; &amp;chcy;&amp;icy;&amp;scy;&amp;lcy;&amp;iecy; &amp;icy; &amp;icy;&amp;zcy;-&amp;zcy;&amp;acy; &amp;scy;&amp;icy;&amp;tcy;&amp;ucy;&amp;acy;&amp;tscy;&amp;icy;&amp;icy; &amp;scy; &amp;Ncy;&amp;Pcy;&amp;Ocy; «&amp;Mcy;&amp;ocy;&amp;scy;&amp;tcy;&amp;ocy;&amp;vcy;&amp;icy;&amp;kcy;»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066800"/>
            <a:ext cx="4495800" cy="3505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5" name="Нашивка 4"/>
          <p:cNvSpPr/>
          <p:nvPr/>
        </p:nvSpPr>
        <p:spPr>
          <a:xfrm>
            <a:off x="152400" y="1066800"/>
            <a:ext cx="3962400" cy="1905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u="sng" dirty="0">
                <a:solidFill>
                  <a:schemeClr val="bg2"/>
                </a:solidFill>
              </a:rPr>
              <a:t>Доходы бюджета </a:t>
            </a:r>
            <a:r>
              <a:rPr lang="ru-RU" dirty="0">
                <a:solidFill>
                  <a:schemeClr val="bg2"/>
                </a:solidFill>
              </a:rPr>
              <a:t>– поступающие в бюджет денежные средства</a:t>
            </a: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0" y="5410200"/>
            <a:ext cx="9144000" cy="685800"/>
          </a:xfrm>
          <a:prstGeom prst="flowChartProcess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u="sng" dirty="0">
                <a:solidFill>
                  <a:srgbClr val="0070C0"/>
                </a:solidFill>
              </a:rPr>
              <a:t>Дефицит бюджета </a:t>
            </a:r>
            <a:r>
              <a:rPr lang="ru-RU" dirty="0">
                <a:solidFill>
                  <a:srgbClr val="0070C0"/>
                </a:solidFill>
              </a:rPr>
              <a:t>-  превышение расходов бюджета над его доходами</a:t>
            </a:r>
          </a:p>
        </p:txBody>
      </p:sp>
      <p:sp>
        <p:nvSpPr>
          <p:cNvPr id="6" name="Нашивка 5"/>
          <p:cNvSpPr/>
          <p:nvPr/>
        </p:nvSpPr>
        <p:spPr>
          <a:xfrm>
            <a:off x="152400" y="3124200"/>
            <a:ext cx="4038600" cy="20574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u="sng" dirty="0">
                <a:solidFill>
                  <a:schemeClr val="bg2"/>
                </a:solidFill>
              </a:rPr>
              <a:t>Расходы бюджета </a:t>
            </a:r>
            <a:r>
              <a:rPr lang="ru-RU" dirty="0">
                <a:solidFill>
                  <a:schemeClr val="bg2"/>
                </a:solidFill>
              </a:rPr>
              <a:t>– выплачиваемые из бюджета денежные средства</a:t>
            </a: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Calibri" pitchFamily="34" charset="0"/>
                <a:ea typeface="Calibri" pitchFamily="34" charset="0"/>
                <a:cs typeface="Arial,Bold"/>
              </a:rPr>
              <a:t>Дефицит бюджета </a:t>
            </a:r>
            <a:r>
              <a:rPr kumimoji="0" lang="ru-RU" sz="1600" b="0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Calibri" pitchFamily="34" charset="0"/>
                <a:ea typeface="Calibri" pitchFamily="34" charset="0"/>
                <a:cs typeface="Euphemia"/>
              </a:rPr>
              <a:t>- </a:t>
            </a:r>
            <a:r>
              <a:rPr kumimoji="0" lang="ru-RU" sz="1600" b="0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превышение расходов бюджета над его доходами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Calibri" pitchFamily="34" charset="0"/>
                <a:ea typeface="Calibri" pitchFamily="34" charset="0"/>
                <a:cs typeface="Arial,Bold" charset="-52"/>
              </a:rPr>
              <a:t>Дефицит бюджета </a:t>
            </a:r>
            <a:r>
              <a:rPr kumimoji="0" lang="ru-RU" sz="1600" b="0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Calibri" pitchFamily="34" charset="0"/>
                <a:ea typeface="Calibri" pitchFamily="34" charset="0"/>
                <a:cs typeface="Euphemia" charset="0"/>
              </a:rPr>
              <a:t>- </a:t>
            </a:r>
            <a:r>
              <a:rPr kumimoji="0" lang="ru-RU" sz="1600" b="0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превышение расходов бюджета над его доходами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Calibri" pitchFamily="34" charset="0"/>
                <a:ea typeface="Calibri" pitchFamily="34" charset="0"/>
                <a:cs typeface="Arial,Bold" charset="-52"/>
              </a:rPr>
              <a:t>Дефицит бюджета </a:t>
            </a:r>
            <a:r>
              <a:rPr kumimoji="0" lang="ru-RU" sz="1600" b="0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Calibri" pitchFamily="34" charset="0"/>
                <a:ea typeface="Calibri" pitchFamily="34" charset="0"/>
                <a:cs typeface="Euphemia" charset="0"/>
              </a:rPr>
              <a:t>- </a:t>
            </a:r>
            <a:r>
              <a:rPr kumimoji="0" lang="ru-RU" sz="1600" b="0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превышение расходов бюджета над его доходами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Calibri" pitchFamily="34" charset="0"/>
                <a:ea typeface="Calibri" pitchFamily="34" charset="0"/>
                <a:cs typeface="Arial,Bold" charset="-52"/>
              </a:rPr>
              <a:t>Дефицит бюджета </a:t>
            </a:r>
            <a:r>
              <a:rPr kumimoji="0" lang="ru-RU" sz="1600" b="0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Calibri" pitchFamily="34" charset="0"/>
                <a:ea typeface="Calibri" pitchFamily="34" charset="0"/>
                <a:cs typeface="Euphemia" charset="0"/>
              </a:rPr>
              <a:t>- </a:t>
            </a:r>
            <a:r>
              <a:rPr kumimoji="0" lang="ru-RU" sz="1600" b="0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превышение расходов бюджета над его доходами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0" y="6245352"/>
            <a:ext cx="9144000" cy="460248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u="sng" dirty="0" err="1">
                <a:solidFill>
                  <a:srgbClr val="0070C0"/>
                </a:solidFill>
              </a:rPr>
              <a:t>Профицит</a:t>
            </a:r>
            <a:r>
              <a:rPr lang="ru-RU" b="1" u="sng" dirty="0">
                <a:solidFill>
                  <a:srgbClr val="0070C0"/>
                </a:solidFill>
              </a:rPr>
              <a:t> бюджета </a:t>
            </a:r>
            <a:r>
              <a:rPr lang="ru-RU" dirty="0">
                <a:solidFill>
                  <a:srgbClr val="0070C0"/>
                </a:solidFill>
              </a:rPr>
              <a:t>– превышение доходов бюджета над его расходами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5718</TotalTime>
  <Words>2056</Words>
  <Application>Microsoft Office PowerPoint</Application>
  <PresentationFormat>Экран (4:3)</PresentationFormat>
  <Paragraphs>652</Paragraphs>
  <Slides>25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Arial</vt:lpstr>
      <vt:lpstr>Calibri</vt:lpstr>
      <vt:lpstr>Century Gothic</vt:lpstr>
      <vt:lpstr>Times New Roman</vt:lpstr>
      <vt:lpstr>Verdana</vt:lpstr>
      <vt:lpstr>Wingdings</vt:lpstr>
      <vt:lpstr>Wingdings 2</vt:lpstr>
      <vt:lpstr>Яркая</vt:lpstr>
      <vt:lpstr>Презентация PowerPoint</vt:lpstr>
      <vt:lpstr> ОСНОВНЫЕ ПОНЯТИЯ  </vt:lpstr>
      <vt:lpstr>В ходе бюджетного процесса бюджет проходит следующие стадии:  </vt:lpstr>
      <vt:lpstr> Составление проекта бюджета основывается на: </vt:lpstr>
      <vt:lpstr>Составление и рассмотрение  проекта бюджета на 2025 год и на плановый период 2026 и 2027 годов: </vt:lpstr>
      <vt:lpstr>Публичные слушания</vt:lpstr>
      <vt:lpstr>Принцип прозрачности (открытости) бюджетной системы Российской Федерации означает:  </vt:lpstr>
      <vt:lpstr>Основные направления бюджетной и налоговой политики Ромодановского муниципального района Республики Мордовия на 2025-2027 годы:</vt:lpstr>
      <vt:lpstr>ОСНОВНЫЕ ПОНЯТИЯ</vt:lpstr>
      <vt:lpstr>Бюджетная система  – совокупность федерального бюджета, бюджетов субъектов Российской Федерации, местных бюджетов и бюджетов государственных внебюджетных фондов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Межбюджетные трансферты – денежные средства, предоставляемые бюджетом вышестоящего уровня бюджетной системы бюджету нижестоящего уровня бюджетной системы Российской Федерации</vt:lpstr>
      <vt:lpstr>Структура доходов бюджета в 2025 г.</vt:lpstr>
      <vt:lpstr>Структура расходов бюджета в 2025 г.</vt:lpstr>
      <vt:lpstr>Анализ доходной части бюджета                         за период 2023 - 2027 г.г.</vt:lpstr>
      <vt:lpstr>Динамика роста                  доходов бюджета</vt:lpstr>
      <vt:lpstr>Анализ расходной части бюджета за период 2023 – 2027 г.г.</vt:lpstr>
      <vt:lpstr>Динамика роста расходов бюджета</vt:lpstr>
      <vt:lpstr>Доходы и расходы бюджета                      в 2023 – 2027 г.г. </vt:lpstr>
      <vt:lpstr>Динамика роста доходов     и расходов бюджета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 Андреевна Малькова</dc:creator>
  <cp:lastModifiedBy>Соловьева Наталья Викторовна</cp:lastModifiedBy>
  <cp:revision>530</cp:revision>
  <cp:lastPrinted>2025-02-13T11:35:28Z</cp:lastPrinted>
  <dcterms:modified xsi:type="dcterms:W3CDTF">2025-02-13T11:42:26Z</dcterms:modified>
</cp:coreProperties>
</file>