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941" r:id="rId1"/>
    <p:sldMasterId id="2147483958" r:id="rId2"/>
  </p:sldMasterIdLst>
  <p:notesMasterIdLst>
    <p:notesMasterId r:id="rId4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91" r:id="rId11"/>
    <p:sldId id="286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82" r:id="rId20"/>
    <p:sldId id="285" r:id="rId21"/>
    <p:sldId id="283" r:id="rId22"/>
    <p:sldId id="284" r:id="rId23"/>
    <p:sldId id="299" r:id="rId24"/>
    <p:sldId id="300" r:id="rId25"/>
    <p:sldId id="287" r:id="rId26"/>
    <p:sldId id="274" r:id="rId27"/>
    <p:sldId id="301" r:id="rId28"/>
    <p:sldId id="276" r:id="rId29"/>
    <p:sldId id="278" r:id="rId30"/>
    <p:sldId id="279" r:id="rId31"/>
    <p:sldId id="294" r:id="rId32"/>
    <p:sldId id="295" r:id="rId33"/>
    <p:sldId id="296" r:id="rId34"/>
    <p:sldId id="297" r:id="rId35"/>
    <p:sldId id="298" r:id="rId36"/>
    <p:sldId id="281" r:id="rId37"/>
    <p:sldId id="288" r:id="rId38"/>
    <p:sldId id="289" r:id="rId39"/>
    <p:sldId id="290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5" autoAdjust="0"/>
    <p:restoredTop sz="95906" autoAdjust="0"/>
  </p:normalViewPr>
  <p:slideViewPr>
    <p:cSldViewPr>
      <p:cViewPr varScale="1">
        <p:scale>
          <a:sx n="104" d="100"/>
          <a:sy n="104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Relationship Id="rId4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75"/>
      <c:perspective val="30"/>
    </c:view3D>
    <c:plotArea>
      <c:layout/>
      <c:pie3DChart>
        <c:varyColors val="1"/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4799656230888475"/>
          <c:y val="5.568163437453251E-2"/>
          <c:w val="0.57849380546282592"/>
          <c:h val="0.7599694678613836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6"/>
          <c:dPt>
            <c:idx val="0"/>
            <c:spPr>
              <a:gradFill rotWithShape="1">
                <a:gsLst>
                  <a:gs pos="0">
                    <a:schemeClr val="accent1">
                      <a:tint val="96000"/>
                      <a:lumMod val="100000"/>
                    </a:schemeClr>
                  </a:gs>
                  <a:gs pos="78000">
                    <a:schemeClr val="accent1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DF71-4902-A3A1-52CABE89F059}"/>
              </c:ext>
            </c:extLst>
          </c:dPt>
          <c:dPt>
            <c:idx val="1"/>
            <c:explosion val="37"/>
            <c:spPr>
              <a:gradFill rotWithShape="1">
                <a:gsLst>
                  <a:gs pos="0">
                    <a:schemeClr val="accent2">
                      <a:tint val="96000"/>
                      <a:lumMod val="100000"/>
                    </a:schemeClr>
                  </a:gs>
                  <a:gs pos="78000">
                    <a:schemeClr val="accent2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71-4902-A3A1-52CABE89F059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3">
                      <a:tint val="96000"/>
                      <a:lumMod val="100000"/>
                    </a:schemeClr>
                  </a:gs>
                  <a:gs pos="78000">
                    <a:schemeClr val="accent3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F71-4902-A3A1-52CABE89F059}"/>
              </c:ext>
            </c:extLst>
          </c:dPt>
          <c:dPt>
            <c:idx val="3"/>
            <c:explosion val="10"/>
            <c:spPr>
              <a:gradFill rotWithShape="1">
                <a:gsLst>
                  <a:gs pos="0">
                    <a:schemeClr val="accent4">
                      <a:tint val="96000"/>
                      <a:lumMod val="100000"/>
                    </a:schemeClr>
                  </a:gs>
                  <a:gs pos="78000">
                    <a:schemeClr val="accent4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71-4902-A3A1-52CABE89F059}"/>
              </c:ext>
            </c:extLst>
          </c:dPt>
          <c:dLbls>
            <c:dLbl>
              <c:idx val="0"/>
              <c:layout>
                <c:manualLayout>
                  <c:x val="-2.03593736479858E-2"/>
                  <c:y val="-1.7402341299415296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ООО "</a:t>
                    </a:r>
                    <a:r>
                      <a:rPr lang="ru-RU" dirty="0" err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Ромодановосахар</a:t>
                    </a:r>
                    <a:r>
                      <a: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"
</a:t>
                    </a:r>
                    <a:r>
                      <a:rPr lang="ru-RU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97,8%</a:t>
                    </a:r>
                    <a:endParaRPr lang="ru-RU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9.924206537186249E-2"/>
                  <c:y val="3.9676091021642896E-3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ООО "Европак"
</a:t>
                    </a:r>
                    <a:r>
                      <a:rPr lang="ru-RU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0,3%</a:t>
                    </a:r>
                    <a:endParaRPr lang="ru-RU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8.7699401483897765E-2"/>
                  <c:y val="-6.7194635630744001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ООО "Хлебопек"
</a:t>
                    </a:r>
                    <a:r>
                      <a:rPr lang="ru-RU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0,7%</a:t>
                    </a:r>
                    <a:endParaRPr lang="ru-RU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7.666139182492443E-2"/>
                  <c:y val="-6.5758344885134814E-3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ОАО «АПО "</a:t>
                    </a:r>
                    <a:r>
                      <a:rPr lang="ru-RU" dirty="0" err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Элеком</a:t>
                    </a:r>
                    <a:r>
                      <a: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"
</a:t>
                    </a:r>
                    <a:r>
                      <a:rPr lang="ru-RU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a:t>1,2%</a:t>
                    </a:r>
                    <a:endParaRPr lang="ru-RU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CatName val="1"/>
            <c:showPercent val="1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ООО "Ромодановосахар"</c:v>
                </c:pt>
                <c:pt idx="1">
                  <c:v>ООО "Европак"</c:v>
                </c:pt>
                <c:pt idx="2">
                  <c:v>ООО "Хлебопек"</c:v>
                </c:pt>
                <c:pt idx="3">
                  <c:v>ОАО " АПО "Элеком"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97.3</c:v>
                </c:pt>
                <c:pt idx="1">
                  <c:v>1.5</c:v>
                </c:pt>
                <c:pt idx="2">
                  <c:v>0.8</c:v>
                </c:pt>
                <c:pt idx="3">
                  <c:v>0.30000000000000032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71-4902-A3A1-52CABE89F059}"/>
            </c:ext>
          </c:extLst>
        </c:ser>
        <c:dLbls>
          <c:showCatName val="1"/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852232079348831E-2"/>
          <c:y val="0.86490987327535884"/>
          <c:w val="0.9"/>
          <c:h val="4.742234846480710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8956172519944384"/>
          <c:y val="2.2917357887482396E-2"/>
          <c:w val="0.61965702121805766"/>
          <c:h val="0.7986719980315022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dLbls>
            <c:dLbl>
              <c:idx val="0"/>
              <c:layout>
                <c:manualLayout>
                  <c:x val="-1.7567198371194317E-2"/>
                  <c:y val="-2.64773560528308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C3-4A00-8A3D-044DDE4CED89}"/>
                </c:ext>
              </c:extLst>
            </c:dLbl>
            <c:dLbl>
              <c:idx val="1"/>
              <c:layout>
                <c:manualLayout>
                  <c:x val="0"/>
                  <c:y val="-3.782479436118688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8C3-4A00-8A3D-044DDE4CED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1976879</c:v>
                </c:pt>
                <c:pt idx="1">
                  <c:v>1234321</c:v>
                </c:pt>
                <c:pt idx="2">
                  <c:v>1865912</c:v>
                </c:pt>
                <c:pt idx="3">
                  <c:v>1893770</c:v>
                </c:pt>
                <c:pt idx="4">
                  <c:v>1671685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8C3-4A00-8A3D-044DDE4CED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внебюджетные</c:v>
                </c:pt>
              </c:strCache>
            </c:strRef>
          </c:tx>
          <c:dLbls>
            <c:dLbl>
              <c:idx val="0"/>
              <c:layout>
                <c:manualLayout>
                  <c:x val="3.1130201158274886E-2"/>
                  <c:y val="-1.841739869060690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8C3-4A00-8A3D-044DDE4CED89}"/>
                </c:ext>
              </c:extLst>
            </c:dLbl>
            <c:dLbl>
              <c:idx val="1"/>
              <c:layout>
                <c:manualLayout>
                  <c:x val="2.1695205198431051E-2"/>
                  <c:y val="1.875007818116953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8C3-4A00-8A3D-044DDE4CED89}"/>
                </c:ext>
              </c:extLst>
            </c:dLbl>
            <c:dLbl>
              <c:idx val="2"/>
              <c:layout>
                <c:manualLayout>
                  <c:x val="3.3333333333333381E-2"/>
                  <c:y val="2.187500000000037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8C3-4A00-8A3D-044DDE4CED89}"/>
                </c:ext>
              </c:extLst>
            </c:dLbl>
            <c:dLbl>
              <c:idx val="3"/>
              <c:layout>
                <c:manualLayout>
                  <c:x val="3.8002569867674058E-2"/>
                  <c:y val="1.068982298591906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8C3-4A00-8A3D-044DDE4CED89}"/>
                </c:ext>
              </c:extLst>
            </c:dLbl>
            <c:dLbl>
              <c:idx val="4"/>
              <c:layout>
                <c:manualLayout>
                  <c:x val="3.3333333333333381E-2"/>
                  <c:y val="6.250000000000037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8C3-4A00-8A3D-044DDE4CED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1899830</c:v>
                </c:pt>
                <c:pt idx="1">
                  <c:v>1179181</c:v>
                </c:pt>
                <c:pt idx="2">
                  <c:v>1733099</c:v>
                </c:pt>
                <c:pt idx="3">
                  <c:v>1818545</c:v>
                </c:pt>
                <c:pt idx="4">
                  <c:v>1570530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8C3-4A00-8A3D-044DDE4CED8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8C3-4A00-8A3D-044DDE4CED89}"/>
            </c:ext>
          </c:extLst>
        </c:ser>
        <c:axId val="181244672"/>
        <c:axId val="181246208"/>
      </c:barChart>
      <c:catAx>
        <c:axId val="1812446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81246208"/>
        <c:crosses val="autoZero"/>
        <c:auto val="1"/>
        <c:lblAlgn val="ctr"/>
        <c:lblOffset val="100"/>
      </c:catAx>
      <c:valAx>
        <c:axId val="1812462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81244672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80519669209261469"/>
          <c:y val="0.42652072675459446"/>
          <c:w val="0.17975215331277791"/>
          <c:h val="0.31315149733568914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615707765871542E-2"/>
          <c:y val="1.5570772244270689E-2"/>
          <c:w val="0.93662272145754133"/>
          <c:h val="0.76453804649510704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4.2911577051139876E-2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0"/>
                  <c:y val="-4.5976689697649564E-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0"/>
                  <c:y val="6.7432478223219433E-2"/>
                </c:manualLayout>
              </c:layout>
              <c:dLblPos val="ctr"/>
              <c:showVal val="1"/>
            </c:dLbl>
            <c:dLbl>
              <c:idx val="3"/>
              <c:layout>
                <c:manualLayout>
                  <c:x val="2.8807853882935812E-3"/>
                  <c:y val="-4.9041802344159446E-2"/>
                </c:manualLayout>
              </c:layout>
              <c:dLblPos val="ctr"/>
              <c:showVal val="1"/>
            </c:dLbl>
            <c:dLbl>
              <c:idx val="4"/>
              <c:layout>
                <c:manualLayout>
                  <c:x val="4.3211780824403904E-2"/>
                  <c:y val="-4.5976689697649564E-2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ctr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101600.6</c:v>
                </c:pt>
                <c:pt idx="1">
                  <c:v>63061.2</c:v>
                </c:pt>
                <c:pt idx="2">
                  <c:v>94792.9</c:v>
                </c:pt>
                <c:pt idx="3">
                  <c:v>95501.8</c:v>
                </c:pt>
                <c:pt idx="4">
                  <c:v>83627.8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A6-40FC-B53C-330D0793DD48}"/>
            </c:ext>
          </c:extLst>
        </c:ser>
        <c:ser>
          <c:idx val="2"/>
          <c:order val="1"/>
          <c:tx>
            <c:strRef>
              <c:f>Лист1!$E$1</c:f>
              <c:strCache>
                <c:ptCount val="1"/>
                <c:pt idx="0">
                  <c:v>Столбец2</c:v>
                </c:pt>
              </c:strCache>
            </c:strRef>
          </c:tx>
          <c:dLbls>
            <c:delete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2A6-40FC-B53C-330D0793DD48}"/>
            </c:ext>
          </c:extLst>
        </c:ser>
        <c:dLbls>
          <c:showVal val="1"/>
        </c:dLbls>
        <c:marker val="1"/>
        <c:axId val="181087232"/>
        <c:axId val="181093120"/>
      </c:lineChart>
      <c:catAx>
        <c:axId val="181087232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12700">
            <a:noFill/>
          </a:ln>
        </c:spPr>
        <c:txPr>
          <a:bodyPr/>
          <a:lstStyle/>
          <a:p>
            <a:pPr>
              <a:defRPr sz="1000"/>
            </a:pPr>
            <a:endParaRPr lang="ru-RU"/>
          </a:p>
        </c:txPr>
        <c:crossAx val="181093120"/>
        <c:crosses val="autoZero"/>
        <c:auto val="1"/>
        <c:lblAlgn val="ctr"/>
        <c:lblOffset val="100"/>
      </c:catAx>
      <c:valAx>
        <c:axId val="181093120"/>
        <c:scaling>
          <c:orientation val="minMax"/>
        </c:scaling>
        <c:delete val="1"/>
        <c:axPos val="l"/>
        <c:numFmt formatCode="General" sourceLinked="1"/>
        <c:tickLblPos val="nextTo"/>
        <c:crossAx val="181087232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.18965196594049591"/>
          <c:w val="0.52541536215332751"/>
          <c:h val="0.663024147479203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6</a:t>
                    </a:r>
                    <a:r>
                      <a:rPr lang="en-US" smtClean="0"/>
                      <a:t>,6</a:t>
                    </a:r>
                    <a:r>
                      <a:rPr lang="en-US"/>
                      <a:t>%</a:t>
                    </a:r>
                  </a:p>
                </c:rich>
              </c:tx>
              <c:showVal val="1"/>
            </c:dLbl>
            <c:dLbl>
              <c:idx val="4"/>
              <c:layout>
                <c:manualLayout>
                  <c:x val="1.5110873289254192E-2"/>
                  <c:y val="-3.626188009849384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Обрабатывающие производства</c:v>
                </c:pt>
                <c:pt idx="1">
                  <c:v>Образование</c:v>
                </c:pt>
                <c:pt idx="2">
                  <c:v>Сельское хозяйство</c:v>
                </c:pt>
                <c:pt idx="3">
                  <c:v>Транспортировка и хранение</c:v>
                </c:pt>
                <c:pt idx="4">
                  <c:v>Прочие 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0.36600000000000038</c:v>
                </c:pt>
                <c:pt idx="1">
                  <c:v>3.0000000000000048E-3</c:v>
                </c:pt>
                <c:pt idx="2">
                  <c:v>0.16300000000000001</c:v>
                </c:pt>
                <c:pt idx="3">
                  <c:v>0.45600000000000002</c:v>
                </c:pt>
                <c:pt idx="4">
                  <c:v>4.1000000000000002E-2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638-4F1A-BF38-F77E09284D1E}"/>
            </c:ext>
          </c:extLst>
        </c:ser>
        <c:firstSliceAng val="0"/>
      </c:pieChart>
    </c:plotArea>
    <c:legend>
      <c:legendPos val="r"/>
      <c:layout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75F700-FB87-4745-9BCB-99CCBB94BFD1}" type="doc">
      <dgm:prSet loTypeId="urn:microsoft.com/office/officeart/2005/8/layout/arrow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1354E5C-8E2C-485C-8066-B0472468C4F6}">
      <dgm:prSet/>
      <dgm:spPr/>
      <dgm:t>
        <a:bodyPr/>
        <a:lstStyle/>
        <a:p>
          <a:pPr rtl="0"/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Bahnschrift Light SemiCondensed" pitchFamily="34" charset="0"/>
              <a:cs typeface="Times New Roman" pitchFamily="18" charset="0"/>
            </a:rPr>
            <a:t>Инвестиции в основной капитал, в динамике 5 лет (тыс.руб.)</a:t>
          </a:r>
          <a:endParaRPr lang="ru-RU" dirty="0">
            <a:solidFill>
              <a:schemeClr val="accent1">
                <a:lumMod val="75000"/>
              </a:schemeClr>
            </a:solidFill>
            <a:latin typeface="Bahnschrift Light SemiCondensed" pitchFamily="34" charset="0"/>
            <a:cs typeface="Times New Roman" pitchFamily="18" charset="0"/>
          </a:endParaRPr>
        </a:p>
      </dgm:t>
    </dgm:pt>
    <dgm:pt modelId="{25CC675E-21B4-4224-BD49-89B168624EA1}" type="parTrans" cxnId="{5D7C3C2E-3D61-4E05-8B8B-CCC2080BF521}">
      <dgm:prSet/>
      <dgm:spPr/>
      <dgm:t>
        <a:bodyPr/>
        <a:lstStyle/>
        <a:p>
          <a:endParaRPr lang="ru-RU"/>
        </a:p>
      </dgm:t>
    </dgm:pt>
    <dgm:pt modelId="{EDD0E67D-2C79-4F02-857D-0EAFCE6B62DA}" type="sibTrans" cxnId="{5D7C3C2E-3D61-4E05-8B8B-CCC2080BF521}">
      <dgm:prSet/>
      <dgm:spPr/>
      <dgm:t>
        <a:bodyPr/>
        <a:lstStyle/>
        <a:p>
          <a:endParaRPr lang="ru-RU"/>
        </a:p>
      </dgm:t>
    </dgm:pt>
    <dgm:pt modelId="{839E389A-DC68-4C45-B900-2BA37883C6EE}" type="pres">
      <dgm:prSet presAssocID="{3F75F700-FB87-4745-9BCB-99CCBB94BFD1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27CC17-6DA1-45FF-B6C1-FE5181861822}" type="pres">
      <dgm:prSet presAssocID="{11354E5C-8E2C-485C-8066-B0472468C4F6}" presName="upArrow" presStyleLbl="node1" presStyleIdx="0" presStyleCnt="1" custLinFactNeighborX="-7298"/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3A9A388C-4A21-4994-B2B9-63F8E32B78FD}" type="pres">
      <dgm:prSet presAssocID="{11354E5C-8E2C-485C-8066-B0472468C4F6}" presName="upArrowText" presStyleLbl="revTx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25BA54-B3B8-4B8A-A4A9-1607754DD89B}" type="presOf" srcId="{11354E5C-8E2C-485C-8066-B0472468C4F6}" destId="{3A9A388C-4A21-4994-B2B9-63F8E32B78FD}" srcOrd="0" destOrd="0" presId="urn:microsoft.com/office/officeart/2005/8/layout/arrow4"/>
    <dgm:cxn modelId="{5D7C3C2E-3D61-4E05-8B8B-CCC2080BF521}" srcId="{3F75F700-FB87-4745-9BCB-99CCBB94BFD1}" destId="{11354E5C-8E2C-485C-8066-B0472468C4F6}" srcOrd="0" destOrd="0" parTransId="{25CC675E-21B4-4224-BD49-89B168624EA1}" sibTransId="{EDD0E67D-2C79-4F02-857D-0EAFCE6B62DA}"/>
    <dgm:cxn modelId="{3AC56B47-0D51-4F3D-9D63-897841014B1D}" type="presOf" srcId="{3F75F700-FB87-4745-9BCB-99CCBB94BFD1}" destId="{839E389A-DC68-4C45-B900-2BA37883C6EE}" srcOrd="0" destOrd="0" presId="urn:microsoft.com/office/officeart/2005/8/layout/arrow4"/>
    <dgm:cxn modelId="{A0C968CF-9FF3-4C83-8524-ABBB41B2EB4F}" type="presParOf" srcId="{839E389A-DC68-4C45-B900-2BA37883C6EE}" destId="{5627CC17-6DA1-45FF-B6C1-FE5181861822}" srcOrd="0" destOrd="0" presId="urn:microsoft.com/office/officeart/2005/8/layout/arrow4"/>
    <dgm:cxn modelId="{E80531B8-E23D-4AE3-8A21-6BF243CCD3F4}" type="presParOf" srcId="{839E389A-DC68-4C45-B900-2BA37883C6EE}" destId="{3A9A388C-4A21-4994-B2B9-63F8E32B78FD}" srcOrd="1" destOrd="0" presId="urn:microsoft.com/office/officeart/2005/8/layout/arrow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EEB9EE-DAAC-4395-9FFA-A2FCBD7E8AC7}" type="doc">
      <dgm:prSet loTypeId="urn:microsoft.com/office/officeart/2005/8/layout/arrow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466F64-DE88-42F3-9E9C-F441A8307183}">
      <dgm:prSet/>
      <dgm:spPr/>
      <dgm:t>
        <a:bodyPr/>
        <a:lstStyle/>
        <a:p>
          <a:pPr rtl="0"/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Bahnschrift Light SemiCondensed" pitchFamily="34" charset="0"/>
              <a:cs typeface="Times New Roman" pitchFamily="18" charset="0"/>
            </a:rPr>
            <a:t>Объём инвестиций в основной капитал (за </a:t>
          </a:r>
          <a:r>
            <a:rPr lang="ru-RU" b="1" dirty="0" err="1" smtClean="0">
              <a:solidFill>
                <a:schemeClr val="accent1">
                  <a:lumMod val="75000"/>
                </a:schemeClr>
              </a:solidFill>
              <a:latin typeface="Bahnschrift Light SemiCondensed" pitchFamily="34" charset="0"/>
              <a:cs typeface="Times New Roman" pitchFamily="18" charset="0"/>
            </a:rPr>
            <a:t>искл.бюдж.ср-в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Bahnschrift Light SemiCondensed" pitchFamily="34" charset="0"/>
              <a:cs typeface="Times New Roman" pitchFamily="18" charset="0"/>
            </a:rPr>
            <a:t>) в расчете на 1 жителя, динамика 5 лет. (руб.)</a:t>
          </a:r>
          <a:endParaRPr lang="ru-RU" dirty="0">
            <a:solidFill>
              <a:schemeClr val="accent1">
                <a:lumMod val="75000"/>
              </a:schemeClr>
            </a:solidFill>
            <a:latin typeface="Bahnschrift Light SemiCondensed" pitchFamily="34" charset="0"/>
            <a:cs typeface="Times New Roman" pitchFamily="18" charset="0"/>
          </a:endParaRPr>
        </a:p>
      </dgm:t>
    </dgm:pt>
    <dgm:pt modelId="{E74F70EA-9B7F-49B7-A64C-B9AC89239504}" type="parTrans" cxnId="{B7C0CD0C-EEFD-4F02-804C-AF4C4015522A}">
      <dgm:prSet/>
      <dgm:spPr/>
      <dgm:t>
        <a:bodyPr/>
        <a:lstStyle/>
        <a:p>
          <a:endParaRPr lang="ru-RU"/>
        </a:p>
      </dgm:t>
    </dgm:pt>
    <dgm:pt modelId="{3E58F806-FE7F-4C21-A5B7-DD5CE23C374F}" type="sibTrans" cxnId="{B7C0CD0C-EEFD-4F02-804C-AF4C4015522A}">
      <dgm:prSet/>
      <dgm:spPr/>
      <dgm:t>
        <a:bodyPr/>
        <a:lstStyle/>
        <a:p>
          <a:endParaRPr lang="ru-RU"/>
        </a:p>
      </dgm:t>
    </dgm:pt>
    <dgm:pt modelId="{55C59C39-F955-4210-8959-EB3DD61C08C6}" type="pres">
      <dgm:prSet presAssocID="{7AEEB9EE-DAAC-4395-9FFA-A2FCBD7E8AC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D7A99B-6FEF-4A2E-8F84-29E8D5FC464F}" type="pres">
      <dgm:prSet presAssocID="{A1466F64-DE88-42F3-9E9C-F441A8307183}" presName="upArrow" presStyleLbl="node1" presStyleIdx="0" presStyleCnt="1" custScaleX="81986" custScaleY="80952" custLinFactNeighborX="5353" custLinFactNeighborY="0"/>
      <dgm:spPr>
        <a:prstGeom prst="downArrow">
          <a:avLst/>
        </a:prstGeom>
      </dgm:spPr>
    </dgm:pt>
    <dgm:pt modelId="{0A1E3B02-8B02-4FD9-8F82-8DC3482C944F}" type="pres">
      <dgm:prSet presAssocID="{A1466F64-DE88-42F3-9E9C-F441A8307183}" presName="upArrowText" presStyleLbl="revTx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F57E7A-2965-4B96-9C87-E8DC50FDDFDB}" type="presOf" srcId="{A1466F64-DE88-42F3-9E9C-F441A8307183}" destId="{0A1E3B02-8B02-4FD9-8F82-8DC3482C944F}" srcOrd="0" destOrd="0" presId="urn:microsoft.com/office/officeart/2005/8/layout/arrow4"/>
    <dgm:cxn modelId="{420E61A4-635E-4577-B042-9772A5E19771}" type="presOf" srcId="{7AEEB9EE-DAAC-4395-9FFA-A2FCBD7E8AC7}" destId="{55C59C39-F955-4210-8959-EB3DD61C08C6}" srcOrd="0" destOrd="0" presId="urn:microsoft.com/office/officeart/2005/8/layout/arrow4"/>
    <dgm:cxn modelId="{B7C0CD0C-EEFD-4F02-804C-AF4C4015522A}" srcId="{7AEEB9EE-DAAC-4395-9FFA-A2FCBD7E8AC7}" destId="{A1466F64-DE88-42F3-9E9C-F441A8307183}" srcOrd="0" destOrd="0" parTransId="{E74F70EA-9B7F-49B7-A64C-B9AC89239504}" sibTransId="{3E58F806-FE7F-4C21-A5B7-DD5CE23C374F}"/>
    <dgm:cxn modelId="{5090F503-CB0E-4A6C-A7C8-A5A53CD1E4DD}" type="presParOf" srcId="{55C59C39-F955-4210-8959-EB3DD61C08C6}" destId="{F5D7A99B-6FEF-4A2E-8F84-29E8D5FC464F}" srcOrd="0" destOrd="0" presId="urn:microsoft.com/office/officeart/2005/8/layout/arrow4"/>
    <dgm:cxn modelId="{FC7B723B-E6C2-4EE7-97C6-246D72794171}" type="presParOf" srcId="{55C59C39-F955-4210-8959-EB3DD61C08C6}" destId="{0A1E3B02-8B02-4FD9-8F82-8DC3482C944F}" srcOrd="1" destOrd="0" presId="urn:microsoft.com/office/officeart/2005/8/layout/arrow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0.22698</cdr:x>
      <cdr:y>0.57366</cdr:y>
    </cdr:from>
    <cdr:to>
      <cdr:x>0.51355</cdr:x>
      <cdr:y>0.95012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2091" y="1393379"/>
          <a:ext cx="962183" cy="9143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5F844-4124-4730-B509-FCFE7ADF5CCA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5DB0D-B385-4811-90A9-6CFA69DB8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95DB0D-B385-4811-90A9-6CFA69DB888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367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5DB0D-B385-4811-90A9-6CFA69DB888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5DB0D-B385-4811-90A9-6CFA69DB888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9649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286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39588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3268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041907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8089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3654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0340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EF14DE-C40F-422D-AB8A-D95A8AD2DF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0FBF12B-140F-40B4-A8FB-735F0A7E13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1A0AEA2-92CC-48C8-A0DE-CCCE35D05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7DF6EB-69A8-44CD-9C38-4C7091194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45121F8-45EF-4310-A974-2009E629D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8302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D7072E-3CD2-4CE4-B942-11838A214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17791A6-0B55-472F-8539-798A814A4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410081A-468B-44F8-945B-30A8490FE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B186243-1726-4623-8E5E-06E39C54F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48570B8-589D-439B-9C15-FBF4B7D22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3399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912FED-0BAF-462D-9103-97D5B1D4C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FB7E589-EEDF-45A1-B6A8-DFAF8EDC6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28ED7D3-56D6-4959-AA9A-76E05B2AE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D1BAAFD-7F4D-4442-B6FB-C13B01B0B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E71A912-DA76-447B-958C-0CC33929F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6619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56227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200078-B689-42EA-A75C-AEF7B29A4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3C87DEE-9139-4F06-A395-1B7F1951CB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5E0A491-D179-4AD1-A76B-61F4E5FCFB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2E1FF9F-CD66-4206-A332-FAF9DF587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24E4245-3E58-4537-9901-E18426AC0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4086F74-F954-442B-A33B-7E5F4F3B8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05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8219B2-25CF-439D-91A5-64FC1B331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B416686-5257-4BF5-B3E0-0D75DBC6E5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2EB73AF-AAED-4BE4-97BF-C5A6E24ED8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9A92A98-903C-4C7E-84DF-EB6EDD9A63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FB96C19-E2A2-4A59-B57D-3F51C041C0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EA1E9AC-0333-4EF0-8C67-BB54F88C0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B5E4991-BCC1-4BF6-AB32-BDA75E4E9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A521213-A8C7-40BA-B280-05CCB0B87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64400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22EC5E-C76D-45E1-99E5-D6A835E2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905A8F5-DF78-4144-A850-89B05D2B4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1DF0BE8-C1BB-40AC-86B6-DD8CA1F58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A1070A5-8CD9-4E09-97D8-2DDA00F8C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1516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B62D8CE-07F8-4137-AC38-0D728983E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A8B66E4-623E-4944-81DA-6397064B0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4DCADA7-BA8C-46AD-8859-E293AA809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92265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8A8BC7-213E-4795-A3B2-A4DFA3212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A33F6F-2EE1-4508-9431-C57D6C5F0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AE93601-29D9-4BBD-AE57-E42AE0E2F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D6A03A1-EFC1-4F24-936E-EAE3591F7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1EDF874-C161-46C4-8597-1D1E1206F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10E9BB3-BFBE-4CAC-A30E-1D31E1707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2735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D62467-5F79-43EC-A502-C3FFBE072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80F10E7-E168-4FB1-883F-4410EC3BD6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F90CFAC-AF36-4FBC-AC23-91B7B680B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EC4EC30-817C-4DA4-804F-669DDBAA2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3BCF717-A115-4777-BDD6-EB64B6D10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A6519EE-ADC6-4416-8A88-BFB4FBE77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41286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3DC899-7F39-4306-A865-9822AED24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F797029-447D-43FE-8C31-8593655C9F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2EC9E00-2E75-4C81-8090-B427FD8BA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DC18541-2A00-48EB-9156-DFF576FA8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F9A8C54-3BD4-4C5F-B25C-CC23A57CF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06342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B030CAE1-D515-4798-BF0F-3583607100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13C269F-6405-499D-9364-F219BC256C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6458A1-C271-4A9D-B67E-933A586A6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B802E95-7491-438E-B42C-DCEF93024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3EC599E-DA1F-4D81-9C56-4A6B34321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9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0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2177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625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507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1044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9565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662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29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3955" r:id="rId14"/>
    <p:sldLayoutId id="2147483956" r:id="rId15"/>
    <p:sldLayoutId id="214748395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9C54FE-159C-4ADF-A6A8-9B005DA9B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B2F02E1-232E-4789-8FE0-D2E7E21080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1261DFB-B193-4193-B4E3-D1098AE29F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16C3D-FB2C-49C6-AE3A-8D4281F7304C}" type="datetimeFigureOut">
              <a:rPr lang="ru-RU" smtClean="0"/>
              <a:pPr/>
              <a:t>16.05.2025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77403BE-061A-4DA4-A730-9880C90CEE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3CD75A-6BD5-49A1-A19F-956F50AB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D70E8-BF1C-4517-B554-6A5B03811E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8900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chart" Target="../charts/chart4.xml"/><Relationship Id="rId5" Type="http://schemas.openxmlformats.org/officeDocument/2006/relationships/diagramColors" Target="../diagrams/colors1.xml"/><Relationship Id="rId10" Type="http://schemas.openxmlformats.org/officeDocument/2006/relationships/chart" Target="../charts/chart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4CBAF51-C728-4076-B8FF-C8360F80A8C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362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315224" cy="1632243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ИНВЕСТИЦИОННЫЙ ПАСПОРТ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РОМОДАНОВСКОГО МУНИЦИПАЛЬНОГО РАЙОНА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6400800" cy="2781304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437" y="590540"/>
            <a:ext cx="4000528" cy="5676920"/>
          </a:xfrm>
        </p:spPr>
        <p:txBody>
          <a:bodyPr/>
          <a:lstStyle/>
          <a:p>
            <a:pPr lvl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      ОАО «АПО «</a:t>
            </a:r>
            <a:r>
              <a:rPr lang="ru-RU" sz="1400" dirty="0" err="1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Элеком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» в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2024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году произвело продукции на сумму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89 040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млн. рублей, удельный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1,2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%.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Предприятием произведено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5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936 тонн 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комбикорма.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ages (1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214290"/>
            <a:ext cx="2238371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 descr="images (1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645" y="494518"/>
            <a:ext cx="2285996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Без названия (10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0036" y="1571612"/>
            <a:ext cx="1857388" cy="16430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535965" y="2642669"/>
            <a:ext cx="4000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Европак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за отчётный год было выпущено продукции на сумму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77 047тыс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руб. В натуральном выражении производство продукции составило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15 011тыс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шт.</a:t>
            </a:r>
            <a:endParaRPr lang="ru-RU" sz="1400" dirty="0"/>
          </a:p>
        </p:txBody>
      </p:sp>
      <p:pic>
        <p:nvPicPr>
          <p:cNvPr id="9" name="Рисунок 8" descr="images (16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6554" y="1696577"/>
            <a:ext cx="1830878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Без названия (12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3236" y="2612484"/>
            <a:ext cx="1285884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14414" y="3857628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ООО «Хлебопёк» - объём производства продукции предприятия за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составил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940 тонн.    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стоимостном выражении это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48 523 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Без названия (13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353" y="4627229"/>
            <a:ext cx="2071702" cy="19002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images (1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428" y="5429356"/>
            <a:ext cx="1785950" cy="13984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Развитие агропромышленного комплекса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1273448"/>
            <a:ext cx="8183447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Сельское хозяйство района является второй по значимости отраслью экономики. Сельскохозяйственные угодья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Ромодановского муниципального района занимают площадь в количестве 60252 га, в том числе 49115 га пашни, 427 га сенокосов, 367 га многолетних  насаждений и 460 га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залежей, 9883 га пастбища.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Основные направления производства</a:t>
            </a:r>
            <a:r>
              <a:rPr lang="ru-RU" sz="20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algn="ctr"/>
            <a:endParaRPr lang="ru-RU" sz="1600" dirty="0"/>
          </a:p>
          <a:p>
            <a:pPr algn="ctr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Без названия (4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203" y="3216406"/>
            <a:ext cx="157163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Без названия (4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312" y="4748202"/>
            <a:ext cx="1643074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Без названия (4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9925" y="4643604"/>
            <a:ext cx="1643074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ages (38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2886" y="3192479"/>
            <a:ext cx="1857388" cy="1743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ages (36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9934" y="3286124"/>
            <a:ext cx="1714512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94733"/>
            <a:ext cx="8572560" cy="46577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в районе произведено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66,3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тонн зерна при урожайности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28,2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ц/га,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279,1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</a:p>
          <a:p>
            <a:pPr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тонн сахарной свеклы при урожайности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405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ц/га.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По состоянию 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01.01.2025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года в сельхозпредприятиях района насчитывалось: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9 282 голов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КРС, в том числе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3 329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коров.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было произведено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24 840,6 т.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молока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1448,6 т.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скота. На перерабатывающие предприятия республики было 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поставлено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24 294т.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молока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145,6 т.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скота.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094679" y="335442"/>
            <a:ext cx="5000660" cy="71438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434405"/>
            <a:ext cx="550066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  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Аграрный сектор экономики в районе представлен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сельскохозяйственными предприятиями, из них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259632" y="1148785"/>
            <a:ext cx="484632" cy="9784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3419872" y="1301054"/>
            <a:ext cx="484632" cy="9784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286380" y="1148785"/>
            <a:ext cx="484632" cy="9784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7535" y="2358740"/>
            <a:ext cx="1928826" cy="12858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chemeClr val="accent1">
                    <a:lumMod val="50000"/>
                  </a:schemeClr>
                </a:solidFill>
              </a:rPr>
              <a:t>3 </a:t>
            </a:r>
            <a:r>
              <a:rPr lang="ru-RU" sz="900" dirty="0">
                <a:solidFill>
                  <a:schemeClr val="accent1">
                    <a:lumMod val="50000"/>
                  </a:schemeClr>
                </a:solidFill>
              </a:rPr>
              <a:t>общества с ограниченной ответственностью: ООО «Комсомолец», ООО «</a:t>
            </a:r>
            <a:r>
              <a:rPr lang="ru-RU" sz="900" dirty="0" err="1">
                <a:solidFill>
                  <a:schemeClr val="accent1">
                    <a:lumMod val="50000"/>
                  </a:schemeClr>
                </a:solidFill>
              </a:rPr>
              <a:t>Ромодановское</a:t>
            </a:r>
            <a:r>
              <a:rPr lang="ru-RU" sz="900" dirty="0">
                <a:solidFill>
                  <a:schemeClr val="accent1">
                    <a:lumMod val="50000"/>
                  </a:schemeClr>
                </a:solidFill>
              </a:rPr>
              <a:t>», ООО «</a:t>
            </a:r>
            <a:r>
              <a:rPr lang="ru-RU" sz="900" dirty="0" err="1">
                <a:solidFill>
                  <a:schemeClr val="accent1">
                    <a:lumMod val="50000"/>
                  </a:schemeClr>
                </a:solidFill>
              </a:rPr>
              <a:t>Атьма</a:t>
            </a:r>
            <a:r>
              <a:rPr lang="ru-RU" sz="900" dirty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0" name="Овал 9"/>
          <p:cNvSpPr/>
          <p:nvPr/>
        </p:nvSpPr>
        <p:spPr>
          <a:xfrm>
            <a:off x="2912089" y="2506501"/>
            <a:ext cx="1500198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50000"/>
                  </a:schemeClr>
                </a:solidFill>
              </a:rPr>
              <a:t>1 открытое акционерное общество: ОАО «АПО </a:t>
            </a:r>
            <a:r>
              <a:rPr lang="ru-RU" sz="900" dirty="0" err="1">
                <a:solidFill>
                  <a:schemeClr val="accent1">
                    <a:lumMod val="50000"/>
                  </a:schemeClr>
                </a:solidFill>
              </a:rPr>
              <a:t>Элеком</a:t>
            </a:r>
            <a:r>
              <a:rPr lang="ru-RU" sz="900" dirty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1" name="Овал 10"/>
          <p:cNvSpPr/>
          <p:nvPr/>
        </p:nvSpPr>
        <p:spPr>
          <a:xfrm>
            <a:off x="4731715" y="2358740"/>
            <a:ext cx="1857388" cy="12858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</a:rPr>
              <a:t>1товарищество на </a:t>
            </a:r>
            <a:r>
              <a:rPr lang="ru-RU" sz="900" dirty="0">
                <a:solidFill>
                  <a:schemeClr val="accent1">
                    <a:lumMod val="50000"/>
                  </a:schemeClr>
                </a:solidFill>
              </a:rPr>
              <a:t>вере: ТНВ «ООО МАПО и К</a:t>
            </a:r>
            <a:r>
              <a:rPr lang="ru-RU" sz="90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sz="9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ИНЖЕНЕРНАЯ И ТРАНСПОРТНАЯ </a:t>
            </a:r>
            <a:b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ИНФРАСТРУКТУРА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bg2">
                    <a:lumMod val="75000"/>
                  </a:schemeClr>
                </a:solidFill>
              </a:rPr>
            </a:b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8" name="Содержимое 17" descr="Без названия (5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21" y="1356433"/>
            <a:ext cx="2357454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000372"/>
            <a:ext cx="7643866" cy="7078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8600" algn="l"/>
              </a:tabLst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П</a:t>
            </a:r>
            <a:r>
              <a:rPr kumimoji="0" lang="ru-RU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ротяженность автомобильных дорог общего пользования местного значения, находящихся в собственности Ромодановского муниципального </a:t>
            </a:r>
            <a:r>
              <a:rPr kumimoji="0" lang="ru-RU" sz="1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района, </a:t>
            </a:r>
            <a:r>
              <a:rPr kumimoji="0" lang="ru-RU" sz="1400" b="0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составляет 373,7 км.</a:t>
            </a:r>
            <a:endParaRPr kumimoji="0" 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8600" algn="l"/>
              </a:tabLs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  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1775565" y="3659102"/>
            <a:ext cx="4143404" cy="612648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Транспортная система района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1589403" y="5580871"/>
            <a:ext cx="1643074" cy="612648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Железнодорожная  сеть</a:t>
            </a:r>
            <a:endParaRPr lang="ru-RU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4429124" y="5572140"/>
            <a:ext cx="1643074" cy="612648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038600" algn="l"/>
              </a:tabLst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истема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автомобильного транспорта 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трелка вниз 25"/>
          <p:cNvSpPr/>
          <p:nvPr/>
        </p:nvSpPr>
        <p:spPr>
          <a:xfrm>
            <a:off x="2125188" y="4455411"/>
            <a:ext cx="589424" cy="90697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4929190" y="4452043"/>
            <a:ext cx="615205" cy="90578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images (3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075" y="1256432"/>
            <a:ext cx="2571768" cy="1671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Без названия (1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0753" y="1406023"/>
            <a:ext cx="247320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027296" y="498913"/>
            <a:ext cx="513699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состав железнодорожной сети района входит участок железнодорожной магистрали «Москва - Нижний Новгород », имеющий узловую железнодорожную станцию Красный Узел, от этой станции проходят три железнодорожные ветки в направлениях </a:t>
            </a:r>
            <a:r>
              <a:rPr kumimoji="0" lang="ru-RU" sz="1400" b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Арзамас-Нижний</a:t>
            </a:r>
            <a:r>
              <a:rPr kumimoji="0" lang="ru-RU" sz="1400" b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Новгород, Алатырь-Казань, Саранск-Рузаевка, 6 остановочных пунктов и 1 железнодорожную площадку.</a:t>
            </a:r>
            <a:endParaRPr kumimoji="0" lang="ru-RU" sz="9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Железнодорожная инфраструктура имеет возможность обеспечить возрастающие объемы перевозок грузов, а также беспрепятственный пропуск грузов через территорию района.</a:t>
            </a:r>
            <a:endParaRPr kumimoji="0" lang="ru-RU" sz="1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164366" y="3749907"/>
            <a:ext cx="52159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Автомобильный транспорт играет исключительно важную роль для экономики района. Автотранспортный комплекс муниципального района объединяет сеть автомобильных дорог федерального, регионального и местного значения, сеть грузовых и пассажирских перевозок. </a:t>
            </a:r>
            <a:endParaRPr kumimoji="0" 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 территории района проходит участок федеральной автомагистрали Р-178 «Саранск-Сурское-Ульяновск».</a:t>
            </a:r>
            <a:endParaRPr kumimoji="0" 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районе функционирует межпоселковое и пригородное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автотранспортное сообщение.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A0D8002-2440-4142-B090-207A06D099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1146" t="10959" r="21903" b="3971"/>
          <a:stretch/>
        </p:blipFill>
        <p:spPr>
          <a:xfrm>
            <a:off x="-36512" y="596278"/>
            <a:ext cx="2207761" cy="2052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4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3857628"/>
            <a:ext cx="217488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ecD4lEN_6k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5000636"/>
            <a:ext cx="2571768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РАЗВИТИЕ ФИЗИЧЕСКОЙ КУЛЬТУРЫ И СПОРТА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074958D9-DCC3-440A-B382-8BB149B30B9E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9075" y="1243130"/>
            <a:ext cx="3422652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603322" y="1178935"/>
            <a:ext cx="407193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Ромодановском муниципальном районе развивается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видов спорта. Доля систематически занимающихся физической культурой и спортом составляет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процентов. Доля обучающихся, систематически занимающихся физической культурой спортом –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98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процентов.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3323" y="2820036"/>
            <a:ext cx="500066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занятий физической культурой и спортом в районе созданы хорошие условия. Функционируют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спортивных залов, 1 стадион,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хоккейных корта,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футбольное поле с искусственным покрытием, беговыми дорожками и ямой для прыжков в длину, многофункциональный спортивный зал в МБОУ «Ромодановская СОШ №1».</a:t>
            </a:r>
            <a:r>
              <a:rPr lang="ru-RU" sz="1400" dirty="0" smtClean="0"/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территории ГБПОУ РМ «Ромодановский аграрный техникум» расположен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воздухоопорный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физкультурно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спортивный комплекс с искусственным ледовым покрытием. В ходе реконструкции парка им. В.П. Филатова на его территории в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2019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году была построена новая комплексная спортивная площадка.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Без названия (2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336" y="5214926"/>
            <a:ext cx="2928958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ages (2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2820036"/>
            <a:ext cx="2466975" cy="185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Без названия (49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136" y="5183436"/>
            <a:ext cx="2071702" cy="1704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ЗДРАВООХРАНЕНИЕ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endParaRPr lang="ru-RU" sz="20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250397" y="1094940"/>
            <a:ext cx="421484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  Здравоохранение представлено Государственным бюджетным учреждением здравоохранения РМ "Ромодановская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поликлиника им. В.С.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Поросенкова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".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состав учреждения входят: поликлиника на 250 посещений в смену, 1 амбулатория и 17 фельдшерско-акушерских пунктов.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hiO3GmWSHtdrwyZr7w9119QanRRRBNvchzk8eNCopIlMjSpa7uVTLkkfTbcYugAVH3y4qOCujpnpJHh95_Abglahsdwxw5_HKpG3bLoPcUQBlNCeX40AF07z5HWbpH2Cichpnbx31L7YhBb0z7IdxcfqZza77ZZNe_fuMTOmRNPH_mFC4dtd3u8NpPKuS3uPFphY01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643314"/>
            <a:ext cx="3500462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ages (2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142984"/>
            <a:ext cx="2928958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214810" y="2500306"/>
            <a:ext cx="35004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Функционирует центр современной медицины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Новомед-Ромоданово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» и отделение лаборатории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Гемотест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_dsc40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000372"/>
            <a:ext cx="3143272" cy="2285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8VttkZWsVZs.jpg"/>
          <p:cNvPicPr>
            <a:picLocks noChangeAspect="1"/>
          </p:cNvPicPr>
          <p:nvPr/>
        </p:nvPicPr>
        <p:blipFill>
          <a:blip r:embed="rId5"/>
          <a:srcRect r="12808" b="7960"/>
          <a:stretch>
            <a:fillRect/>
          </a:stretch>
        </p:blipFill>
        <p:spPr>
          <a:xfrm>
            <a:off x="214282" y="4357694"/>
            <a:ext cx="3618986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ОБРАЗОВАНИЕ И КУЛЬТУРА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" name="Содержимое 8" descr="Ep0Fii--a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552" y="1071546"/>
            <a:ext cx="2928959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oeImo1JrN1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7143" y="1202212"/>
            <a:ext cx="3000396" cy="2000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" name="Рисунок 17" descr="Без названия (3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646475"/>
            <a:ext cx="2643206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4" name="Рисунок 13" descr="Без названия (27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762" y="4561137"/>
            <a:ext cx="2285984" cy="19907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07504" y="3822473"/>
            <a:ext cx="682195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 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систему общего образования входят 8 средних школ с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филиалами, в которых обучается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1787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учащихся. Имеется среднее специальное учебное учреждение – Ромодановский филиал ГБПОУ РМ «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Кемлянский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аграрный колледж». </a:t>
            </a:r>
            <a:endParaRPr kumimoji="0" 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784" y="4911556"/>
            <a:ext cx="2571768" cy="17621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 descr="010d34b5f4f65a888cf3b3ab9191912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0152" y="1962716"/>
            <a:ext cx="2143140" cy="17859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_20210524_164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722194">
            <a:off x="5201696" y="1473129"/>
            <a:ext cx="2714644" cy="22145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20210524_1503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42868">
            <a:off x="5643570" y="3857628"/>
            <a:ext cx="2500330" cy="2000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95286"/>
            <a:ext cx="7524328" cy="5819796"/>
          </a:xfrm>
        </p:spPr>
        <p:txBody>
          <a:bodyPr/>
          <a:lstStyle/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Система дошкольного образования в Ромодановском муниципальном районе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представлена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 муниципальными бюджетными дошкольным образовательными учреждениями с 1 филиалом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1015  мест.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lvl="0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Рисунок 7" descr="МДОУ-Ромоданово-1024x575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1269201"/>
            <a:ext cx="5072098" cy="40719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 descr="Без названия (58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0015" y="5194706"/>
            <a:ext cx="2743231" cy="15811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Без названия (6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4786322"/>
            <a:ext cx="2486025" cy="18383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77171" y="382588"/>
            <a:ext cx="7498080" cy="5676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В сеть культурно-просветительных учреждений района входят МБУК «Ромодановский районный Дом культуры» (в составе 15 структурных подразделений), МБУК «Ромодановская ЦРБ им. Н.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Эркая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(в составе 16  структурных подразделений и детский отдел), МБУК «Ромодановский районный историко-краеведческий музей», МБУ ДО «Детская школа искусств».</a:t>
            </a:r>
            <a:endParaRPr lang="ru-RU" sz="1400" dirty="0"/>
          </a:p>
        </p:txBody>
      </p:sp>
      <p:pic>
        <p:nvPicPr>
          <p:cNvPr id="4" name="Рисунок 3" descr="16B660AA-8611-468A-B8D7-7FADF841706B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628799"/>
            <a:ext cx="4107306" cy="2895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Без названия (3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294" y="4806164"/>
            <a:ext cx="2466975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2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4429132"/>
            <a:ext cx="2619375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s (4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746" y="4524367"/>
            <a:ext cx="1285884" cy="1714512"/>
          </a:xfrm>
          <a:prstGeom prst="rect">
            <a:avLst/>
          </a:prstGeom>
        </p:spPr>
      </p:pic>
      <p:pic>
        <p:nvPicPr>
          <p:cNvPr id="9" name="Рисунок 8" descr="IMG_20240329_094402_06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3071810"/>
            <a:ext cx="2710442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20240329_093223_5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4810" y="1357298"/>
            <a:ext cx="275245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58259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               СОДЕРЖАНИЕ: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857232"/>
            <a:ext cx="6380212" cy="5197493"/>
          </a:xfrm>
          <a:effectLst>
            <a:glow rad="63500">
              <a:schemeClr val="accent2">
                <a:alpha val="45000"/>
                <a:satMod val="12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/>
              <a:t>                                                            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Приветственное слово главы муниципального района………………………………... 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Экономико-географическое положение района………………………………………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Природные ресурсы…………………………………………………………………….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Социально-экономическое развитие района …………………………………………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3.1 Развитие промышленного комплекса………………………………………….......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3.2 Развитие агропромышленного комплекса…………………………………….......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Инженерная и транспортная инфраструктура………………………………………..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Развитие физической культуры и спорта……………………………………………..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Здравоохранение……………………………………………………………………..… 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Образование и культура……………………………………………………………..… 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Финансовая и страховая деятельность………………………………………...............                                         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Инвестиционная деятельность………………………………………………………… 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Реализованные инвестиционные проекты и мероприятия…………………………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Инвестиционные преимущества……………………………………………………...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12. Инвестиционные ниши…………………………………………………………..........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13. Нормативно-правовое регулирование инвестиционной деятельности…………….</a:t>
            </a:r>
          </a:p>
          <a:p>
            <a:pPr>
              <a:buNone/>
            </a:pPr>
            <a:r>
              <a:rPr lang="ru-RU" sz="3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14. Контактная информация…………………………………………….............................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91YEYvdS1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3454" y="3601586"/>
            <a:ext cx="3143240" cy="21431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5517232"/>
            <a:ext cx="7200800" cy="1002686"/>
          </a:xfrm>
        </p:spPr>
        <p:txBody>
          <a:bodyPr>
            <a:normAutofit fontScale="90000"/>
          </a:bodyPr>
          <a:lstStyle/>
          <a:p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национального проекта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«Жилье и городская среда», Республиканской  программы «Формирование комфортной городской среды на 2019-2024г.г.»  благоустроен парк культуры и отдыха им. Филатова в  п. Ромоданово на сумму около 15 млн. руб.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992x49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214290"/>
            <a:ext cx="4437136" cy="25415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GFNvwGIKlIY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500042"/>
            <a:ext cx="2286016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u0PvE1vSbr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680" y="3429000"/>
            <a:ext cx="3286147" cy="23574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_e3K2KkYkbE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429000"/>
            <a:ext cx="3857653" cy="29289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EIr31H-W4AIBA_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4143380"/>
            <a:ext cx="3000364" cy="25266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oCVTpKGbbq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3000396" cy="23574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dOv4PIpBu4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7892" y="252315"/>
            <a:ext cx="4788387" cy="36433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4714884"/>
            <a:ext cx="7820053" cy="1571636"/>
          </a:xfrm>
        </p:spPr>
        <p:txBody>
          <a:bodyPr>
            <a:no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В рамках Государственной программы «Комплексное развитие сельских территорий» в с.Пушкино Ромодановского района  открыт новый сквер «Воскресенский». Расположился он в центре села около местного храма. Не менее важной составляющей частью сквера стал обновленный памятник погибшим воинам в Великой Отечественной войне 1941-1945г.г. Здесь же разместилась современная детская игровая площадка, а также много удобных скамеек для отдыха. Открытие сквера – это увековечивание памяти о нашем доблестном воинстве.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240329_095505_52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500042"/>
            <a:ext cx="5000660" cy="38814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daJZrAM2Ij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214422"/>
            <a:ext cx="400052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4857760"/>
            <a:ext cx="7000923" cy="1571636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В рамках реализации национального проекта «Культура» регионального проекта «Культурная среда» было проведено техническое оснащение музея в п. Ромоданово. В учреждение поступило современное оборудование для экспозиционно-выставочной деятельности, а также фондовое оборудование для обеспечения безопасного хранения музейных предметов. Также произведен косметический ремонт исторического здания, где теперь и расположился музей.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240329_095014_0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428604"/>
            <a:ext cx="4500594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20240329_095024_3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214290"/>
            <a:ext cx="4286280" cy="36433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835597_lar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88640"/>
            <a:ext cx="8784976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67544" y="285728"/>
            <a:ext cx="61757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Храм Казанской иконы Божией Матери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альтернативный процесс 10"/>
          <p:cNvSpPr/>
          <p:nvPr/>
        </p:nvSpPr>
        <p:spPr>
          <a:xfrm>
            <a:off x="1242272" y="3121227"/>
            <a:ext cx="5715040" cy="6126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ФИНАНСОВАЯ И СТРАХОВАЯ ДЕЯТЕЛЬНОСТЬ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Содержимое 7" descr="images (28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6454" y="1351562"/>
            <a:ext cx="314327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06706284"/>
              </p:ext>
            </p:extLst>
          </p:nvPr>
        </p:nvGraphicFramePr>
        <p:xfrm>
          <a:off x="1279762" y="3303803"/>
          <a:ext cx="6072230" cy="177800"/>
        </p:xfrm>
        <a:graphic>
          <a:graphicData uri="http://schemas.openxmlformats.org/drawingml/2006/table">
            <a:tbl>
              <a:tblPr/>
              <a:tblGrid>
                <a:gridCol w="60722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362">
                <a:tc>
                  <a:txBody>
                    <a:bodyPr/>
                    <a:lstStyle/>
                    <a:p>
                      <a:pPr indent="-292100"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ahoma"/>
                        </a:rPr>
                        <a:t>На территории района действуют филиалы банков и страховых компаний:</a:t>
                      </a:r>
                      <a:endParaRPr lang="ru-RU" sz="1400" dirty="0">
                        <a:latin typeface="Tahoma"/>
                        <a:ea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images (2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455" y="1250502"/>
            <a:ext cx="3357586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Без названия (3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3929066"/>
            <a:ext cx="1643074" cy="857256"/>
          </a:xfrm>
          <a:prstGeom prst="rect">
            <a:avLst/>
          </a:prstGeom>
        </p:spPr>
      </p:pic>
      <p:pic>
        <p:nvPicPr>
          <p:cNvPr id="15" name="Рисунок 14" descr="Без названия (37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225" y="5164753"/>
            <a:ext cx="2428893" cy="714380"/>
          </a:xfrm>
          <a:prstGeom prst="rect">
            <a:avLst/>
          </a:prstGeom>
        </p:spPr>
      </p:pic>
      <p:pic>
        <p:nvPicPr>
          <p:cNvPr id="16" name="Рисунок 15" descr="Без названия (38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2155" y="5250308"/>
            <a:ext cx="2071702" cy="714380"/>
          </a:xfrm>
          <a:prstGeom prst="rect">
            <a:avLst/>
          </a:prstGeom>
        </p:spPr>
      </p:pic>
      <p:pic>
        <p:nvPicPr>
          <p:cNvPr id="13" name="Рисунок 12" descr="Без названия (56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3929066"/>
            <a:ext cx="164307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428604"/>
            <a:ext cx="6347713" cy="42862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Инвестиционная деятельность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>
              <a:latin typeface="Arial Black" pitchFamily="34" charset="0"/>
            </a:endParaRPr>
          </a:p>
          <a:p>
            <a:endParaRPr lang="ru-RU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785786" y="1500174"/>
          <a:ext cx="2751312" cy="1214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/>
        </p:nvGraphicFramePr>
        <p:xfrm>
          <a:off x="4429124" y="1357298"/>
          <a:ext cx="3460406" cy="1500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921130980"/>
              </p:ext>
            </p:extLst>
          </p:nvPr>
        </p:nvGraphicFramePr>
        <p:xfrm>
          <a:off x="214281" y="3000371"/>
          <a:ext cx="4143405" cy="3332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3079438685"/>
              </p:ext>
            </p:extLst>
          </p:nvPr>
        </p:nvGraphicFramePr>
        <p:xfrm>
          <a:off x="4071934" y="2928934"/>
          <a:ext cx="4429156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436162"/>
            <a:ext cx="3071834" cy="148113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Объем инвестиций в основной капитал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1166234" y="2090343"/>
            <a:ext cx="1096491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88919" y="2763456"/>
            <a:ext cx="28083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1565,7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млн.руб.</a:t>
            </a: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3857620" y="1857364"/>
            <a:ext cx="3143272" cy="150019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Инвестиции в основной капитал по направлениям вложения</a:t>
            </a:r>
          </a:p>
        </p:txBody>
      </p:sp>
      <p:pic>
        <p:nvPicPr>
          <p:cNvPr id="10" name="Рисунок 9" descr="Без названия (5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16" y="3614138"/>
            <a:ext cx="3357586" cy="3143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565891830"/>
              </p:ext>
            </p:extLst>
          </p:nvPr>
        </p:nvGraphicFramePr>
        <p:xfrm>
          <a:off x="3779912" y="3514963"/>
          <a:ext cx="3786214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Рисунок 12" descr="Без названия (5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6802" y="170120"/>
            <a:ext cx="3357586" cy="1571612"/>
          </a:xfrm>
          <a:prstGeom prst="rect">
            <a:avLst/>
          </a:prstGeom>
        </p:spPr>
      </p:pic>
      <p:sp>
        <p:nvSpPr>
          <p:cNvPr id="9" name="Содержимое 3">
            <a:extLst>
              <a:ext uri="{FF2B5EF4-FFF2-40B4-BE49-F238E27FC236}">
                <a16:creationId xmlns:a16="http://schemas.microsoft.com/office/drawing/2014/main" xmlns="" id="{E380A856-430E-4A4C-9EEF-931CB30FD0E4}"/>
              </a:ext>
            </a:extLst>
          </p:cNvPr>
          <p:cNvSpPr txBox="1">
            <a:spLocks/>
          </p:cNvSpPr>
          <p:nvPr/>
        </p:nvSpPr>
        <p:spPr>
          <a:xfrm>
            <a:off x="323528" y="390751"/>
            <a:ext cx="3071834" cy="148113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 3" charset="2"/>
              <a:buNone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Объем инвестиций в основной капитал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680" y="241272"/>
            <a:ext cx="7429552" cy="128588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65" y="240513"/>
            <a:ext cx="756554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основным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инвестиционным проектам и мероприятиям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, планируемым к реализации на период до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2027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года относятся: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2071678"/>
            <a:ext cx="1714512" cy="14287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>
              <a:rot lat="0" lon="0" rev="0"/>
            </a:camera>
            <a:lightRig rig="threePt" dir="tl"/>
          </a:scene3d>
          <a:sp3d prstMaterial="plastic">
            <a:bevelT prst="slop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«Строительство цеха мелкой фасовки сахара» ООО «</a:t>
            </a:r>
            <a:r>
              <a:rPr lang="ru-RU" sz="1200" b="1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Ромодановосахар</a:t>
            </a:r>
            <a:r>
              <a:rPr lang="ru-RU" sz="12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»</a:t>
            </a:r>
            <a:endParaRPr lang="ru-RU" sz="12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00166" y="4286256"/>
            <a:ext cx="2286016" cy="18573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l"/>
          </a:scene3d>
          <a:sp3d prstMaterial="plastic">
            <a:bevelT prst="slop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«Строительство склада бестарного хранения» ООО «</a:t>
            </a:r>
            <a:r>
              <a:rPr lang="ru-RU" sz="1200" b="1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Ромодановосахар</a:t>
            </a:r>
            <a:r>
              <a:rPr lang="ru-RU" sz="12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»</a:t>
            </a:r>
            <a:endParaRPr lang="ru-RU" sz="12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00694" y="4357694"/>
            <a:ext cx="2214578" cy="1857388"/>
          </a:xfrm>
          <a:prstGeom prst="roundRect">
            <a:avLst>
              <a:gd name="adj" fmla="val 485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l"/>
          </a:scene3d>
          <a:sp3d prstMaterial="plastic">
            <a:bevelT prst="slop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«Строительство станции биологической очистки производственных и бытовых сточных вод в п.Ромоданово» ООО «</a:t>
            </a:r>
            <a:r>
              <a:rPr lang="ru-RU" sz="1200" b="1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Ромодановосахар</a:t>
            </a:r>
            <a:r>
              <a:rPr lang="ru-RU" sz="12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»</a:t>
            </a:r>
            <a:endParaRPr lang="ru-RU" sz="12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785786" y="1643050"/>
            <a:ext cx="484632" cy="428628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2357422" y="1571612"/>
            <a:ext cx="484632" cy="2643206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6357950" y="1571612"/>
            <a:ext cx="484632" cy="2714644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143372" y="1643050"/>
            <a:ext cx="484632" cy="428628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3571868" y="2143116"/>
            <a:ext cx="1857388" cy="157163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«Строительство склада бестарного хранения» ООО «</a:t>
            </a:r>
            <a:r>
              <a:rPr lang="ru-RU" sz="1200" b="1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Ромодановосахар</a:t>
            </a:r>
            <a:r>
              <a:rPr lang="ru-RU" sz="12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»</a:t>
            </a:r>
            <a:endParaRPr lang="ru-RU" sz="12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Без названия (5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5143512"/>
            <a:ext cx="3028950" cy="1306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images (4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5143512"/>
            <a:ext cx="3000396" cy="13062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332656"/>
            <a:ext cx="6705792" cy="1597744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ИНВЕСТИЦИОННЫЕ ПРЕИМУЩЕСТВА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000108"/>
            <a:ext cx="6643734" cy="33239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экономически выгодное расположение (по направлениям Саранск — Ромоданово, Ромоданово — </a:t>
            </a:r>
            <a:r>
              <a:rPr kumimoji="0" lang="ru-RU" sz="14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Кемля</a:t>
            </a: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с выходом на Нижний Новгород) </a:t>
            </a:r>
            <a:endParaRPr kumimoji="0" lang="ru-RU" sz="9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наличие крупной узловой станции Красный узел Горьковской железной дороги;</a:t>
            </a:r>
            <a:endParaRPr kumimoji="0" lang="ru-RU" sz="9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наличие многовидовой транспортной системы,  которая  представлена автомобильным транспортом (перевозка грузов и пассажиров) и железнодорожным (транзитный характер);                                                               </a:t>
            </a:r>
            <a:endParaRPr kumimoji="0" lang="ru-RU" sz="9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наличие на территории Ромодановского муниципального района автомобильных дорог федерального значения;</a:t>
            </a:r>
            <a:endParaRPr kumimoji="0" lang="ru-RU" sz="9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развитая инфраструктура предприятий перерабатывающей   промышленности и сельского хозяйства;                                                                </a:t>
            </a:r>
            <a:endParaRPr kumimoji="0" lang="ru-RU" sz="9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наличие четырёх автозаправочных станций общего  пользования, одна из которых является объектом крупнейшей федеральной сети по реализации нефтепродуктов на территории России;</a:t>
            </a:r>
            <a:endParaRPr kumimoji="0" lang="ru-RU" sz="9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высокая степень газификации  и электрификации;                                                             </a:t>
            </a:r>
            <a:endParaRPr kumimoji="0" lang="ru-RU" sz="9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- развитие жилищного строительства.    </a:t>
            </a:r>
            <a:endParaRPr kumimoji="0" lang="ru-RU" sz="1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2368544"/>
          </a:xfrm>
        </p:spPr>
        <p:txBody>
          <a:bodyPr>
            <a:normAutofit/>
          </a:bodyPr>
          <a:lstStyle/>
          <a:p>
            <a:pPr algn="l"/>
            <a:r>
              <a:rPr lang="ru-RU" sz="2200" b="1" dirty="0">
                <a:latin typeface="Arial Black" panose="020B0A04020102020204" pitchFamily="34" charset="0"/>
                <a:cs typeface="Times New Roman" pitchFamily="18" charset="0"/>
              </a:rPr>
              <a:t>                            </a:t>
            </a:r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Обращение Главы </a:t>
            </a:r>
            <a:b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                Ромодановского муниципального</a:t>
            </a:r>
            <a:b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                     района Республики Мордовия</a:t>
            </a:r>
            <a:r>
              <a:rPr lang="ru-RU" b="1" dirty="0">
                <a:latin typeface="Arial Black" panose="020B0A04020102020204" pitchFamily="34" charset="0"/>
                <a:cs typeface="Times New Roman" pitchFamily="18" charset="0"/>
              </a:rPr>
              <a:t/>
            </a:r>
            <a:br>
              <a:rPr lang="ru-RU" b="1" dirty="0">
                <a:latin typeface="Arial Black" panose="020B0A04020102020204" pitchFamily="34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28802"/>
            <a:ext cx="7560840" cy="457203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8000" dirty="0"/>
          </a:p>
          <a:p>
            <a:pPr algn="ctr">
              <a:buNone/>
            </a:pPr>
            <a:r>
              <a:rPr lang="ru-RU" sz="7200" dirty="0"/>
              <a:t>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Уважаемые инвесторы!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lnSpc>
                <a:spcPct val="120000"/>
              </a:lnSpc>
              <a:buNone/>
            </a:pPr>
            <a:r>
              <a:rPr lang="ru-RU" sz="4800" dirty="0"/>
              <a:t>                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Ромодановский район имеет богатую историю, славные культурные и духовные традиции. Наш район всегда был открыт для делового сотрудничества. Благоприятная экологическая ситуация, богатые природные ресурсы и климатические условия средней полосы России, наличие трудовых ресурсов, посевных площадей, лесных ресурсов делают наш район привлекательным для развития сотрудничества и партнерства. В современных реалиях привлечение инвестиций в экономику района является одной из важнейших задач нашей деятельности. Рост инвестиций напрямую влияет на социально-экономическое развитие района, на создание новых рабочих мест, на увеличение налоговых поступлений в бюджеты всех уровней, на качество жизни населения. </a:t>
            </a:r>
          </a:p>
          <a:p>
            <a:pPr>
              <a:lnSpc>
                <a:spcPct val="120000"/>
              </a:lnSpc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              Мы представляем вашему вниманию Инвестиционный паспорт Ромодановского района, ознакомившись с которым потенциальный инвестор получит полную и достоверную информацию об экономическом потенциале района, инвестиционном климате. Это позволит объективно оценить привлекательность вложения капитала, а также найти надежных партнеров и принять решение о начале работы в нашем районе. </a:t>
            </a:r>
          </a:p>
          <a:p>
            <a:pPr>
              <a:lnSpc>
                <a:spcPct val="120000"/>
              </a:lnSpc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              Уважаемые инвесторы! Призываю Вас к активным действиям в привлечении инвестиций в Ромодановский район. Мы ждем энергичных деловых людей, способных на деле доказать способность внести что-то новое в бизнес! </a:t>
            </a:r>
          </a:p>
          <a:p>
            <a:pPr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                                                                                                                                           Глава Ромодановского                </a:t>
            </a:r>
          </a:p>
          <a:p>
            <a:pPr>
              <a:lnSpc>
                <a:spcPts val="700"/>
              </a:lnSpc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муниципального района </a:t>
            </a:r>
          </a:p>
          <a:p>
            <a:pPr>
              <a:lnSpc>
                <a:spcPts val="700"/>
              </a:lnSpc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С.В.Ведяшкин</a:t>
            </a:r>
          </a:p>
          <a:p>
            <a:pPr>
              <a:buNone/>
            </a:pPr>
            <a:r>
              <a:rPr lang="ru-RU" dirty="0"/>
              <a:t>                                          </a:t>
            </a: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" name="Рисунок 9" descr="Screenshot_20210512_1124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88640"/>
            <a:ext cx="1857388" cy="21431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42852"/>
            <a:ext cx="6347713" cy="35719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         ИНВЕСТИЦИОННАЯ ПЛОЩАДКА №1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IMG_99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571480"/>
            <a:ext cx="278608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5" descr="2022-07-13_09-43-18.png"/>
          <p:cNvPicPr>
            <a:picLocks noChangeAspect="1" noChangeArrowheads="1"/>
          </p:cNvPicPr>
          <p:nvPr/>
        </p:nvPicPr>
        <p:blipFill>
          <a:blip r:embed="rId3"/>
          <a:srcRect t="10368" r="-1678" b="6689"/>
          <a:stretch>
            <a:fillRect/>
          </a:stretch>
        </p:blipFill>
        <p:spPr bwMode="auto">
          <a:xfrm>
            <a:off x="5786446" y="4000504"/>
            <a:ext cx="292895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642918"/>
          <a:ext cx="5072098" cy="6016970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602050"/>
                <a:gridCol w="2470048"/>
              </a:tblGrid>
              <a:tr h="21075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Общая информация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 площадки(здание, участок)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Земельный участок, кадастровый номер 13:16:0120001:520, категория земель - земли промышленности, энергетики, транспорта, связи, радиовещания, телевидения, информатики, земли для обеспечения космической деятельности, земли обороны, безопасности и земли иного специального назначения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2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Адрес объекта</a:t>
                      </a: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 (муниципальное образование, город, населенный пункт)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Республика Мордовия, Ромодановский район,    </a:t>
                      </a: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       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с. Анненково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6795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Тип </a:t>
                      </a:r>
                      <a:r>
                        <a:rPr lang="ru-RU" sz="700" b="1" dirty="0" smtClean="0">
                          <a:latin typeface="Times New Roman"/>
                          <a:ea typeface="Calibri"/>
                          <a:cs typeface="Times New Roman"/>
                        </a:rPr>
                        <a:t>площадки (</a:t>
                      </a:r>
                      <a:r>
                        <a:rPr lang="ru-RU" sz="7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гринфилд</a:t>
                      </a:r>
                      <a:r>
                        <a:rPr lang="ru-RU" sz="700" b="1" dirty="0" smtClean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7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браунфилд</a:t>
                      </a:r>
                      <a:r>
                        <a:rPr lang="ru-RU" sz="700" b="1" dirty="0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(название)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Иное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err="1" smtClean="0">
                          <a:latin typeface="Times New Roman"/>
                          <a:ea typeface="Calibri"/>
                          <a:cs typeface="Times New Roman"/>
                        </a:rPr>
                        <a:t>Гринфилд</a:t>
                      </a:r>
                      <a:r>
                        <a:rPr lang="ru-RU" sz="700" i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br>
                        <a:rPr lang="ru-RU" sz="700" i="1" baseline="0" dirty="0" smtClean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Свободный 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земельный участок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812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Площадь земельного участка, га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8,7473 га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2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Площадь объекта капитального строительства (при наличии), м²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Отсутствует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07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Форма собственности / Балансодержатель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(федеральная, республиканская, муниципальная, частная)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Государственная </a:t>
                      </a:r>
                      <a:r>
                        <a:rPr lang="ru-RU" sz="700" i="1" dirty="0" err="1" smtClean="0">
                          <a:latin typeface="Times New Roman"/>
                          <a:ea typeface="Calibri"/>
                          <a:cs typeface="Times New Roman"/>
                        </a:rPr>
                        <a:t>неразграниченая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016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Для размещения производственных и административных зданий, строений, сооружений и обслуживающих их объектов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812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Оценочная стоимость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, тыс.руб. на 01 апреля 2022 г.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Кадастр. </a:t>
                      </a:r>
                      <a:r>
                        <a:rPr lang="ru-RU" sz="700" i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ст-ть</a:t>
                      </a: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на </a:t>
                      </a:r>
                      <a:r>
                        <a:rPr lang="ru-RU" sz="700" i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01.01.2023 </a:t>
                      </a: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г. </a:t>
                      </a:r>
                      <a:r>
                        <a:rPr lang="ru-RU" sz="700" i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– 606 107,09 руб</a:t>
                      </a: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2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Предполагаемые условия привлечения инвестора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(аренда/продажа)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Не определены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2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Характеристика ранее размещенного объекта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(вид деятельности)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52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Возможные направления использования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Calibri"/>
                          <a:ea typeface="Calibri"/>
                          <a:cs typeface="Times New Roman"/>
                        </a:rPr>
                        <a:t>Размещение объектов производственного назначения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187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Инфраструктура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62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Наличие газоснабжения на объекте (есть/нет)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До сетей </a:t>
                      </a: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газоснабжения 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0,03км, свободная мощность300м3/час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812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Наличие водоотведения на объекте (есть/нет)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59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Электроснабжение (есть/нет)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До сетей электроснабжения ПС35/10кВ "Анненково"  ВЛ 10кВ яч.23 0.127 км., свободная мощность 0,2МВт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54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Наличие отопления (тепловых сетей) (есть/нет)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44" marR="41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957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 smtClean="0">
                          <a:latin typeface="Times New Roman"/>
                          <a:ea typeface="Calibri"/>
                          <a:cs typeface="Times New Roman"/>
                        </a:rPr>
                        <a:t>Транспортное </a:t>
                      </a: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сообщение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Удаленность от автомагистрали, </a:t>
                      </a: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км </a:t>
                      </a:r>
                      <a:r>
                        <a:rPr lang="ru-RU" sz="7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(от автомобильной дороги </a:t>
                      </a:r>
                      <a:r>
                        <a:rPr lang="ru-RU" sz="7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Саранск-Ромоданово-Б.Игнатово</a:t>
                      </a:r>
                      <a:r>
                        <a:rPr lang="ru-RU" sz="7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0,26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54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Удаленность от железной дороги, км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54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Расстояние до г. Саранск, км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62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1,4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940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Дополнительные </a:t>
                      </a:r>
                      <a:r>
                        <a:rPr lang="ru-RU" sz="700" b="1" dirty="0" smtClean="0">
                          <a:latin typeface="Times New Roman"/>
                          <a:ea typeface="Calibri"/>
                          <a:cs typeface="Times New Roman"/>
                        </a:rPr>
                        <a:t>преимущества для </a:t>
                      </a: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потенциальных инвесторов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Свободный для реализации новых проектов сегмент, наличие инженерной инфраструктуры, 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транспортно-логистическая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 инфраструктура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36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Контактная информация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Ответственное лицо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Телефон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Кузнецов</a:t>
                      </a:r>
                      <a:r>
                        <a:rPr lang="ru-RU" sz="7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В.С.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 834 38 </a:t>
                      </a: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2-90-31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5742898" cy="50006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ИНВЕСТИЦИОННАЯ ПЛОЩАДКА №2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1472" y="857232"/>
          <a:ext cx="5143536" cy="58058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71768"/>
                <a:gridCol w="2571768"/>
              </a:tblGrid>
              <a:tr h="21592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Общая информация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1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 площадки(здание, участок)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Земельный участок, </a:t>
                      </a: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категория 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земель - земли населенных пунктов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396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Кадастровый </a:t>
                      </a:r>
                      <a:r>
                        <a:rPr lang="ru-RU" sz="700" b="1" dirty="0" smtClean="0">
                          <a:latin typeface="Times New Roman"/>
                          <a:ea typeface="Calibri"/>
                          <a:cs typeface="Times New Roman"/>
                        </a:rPr>
                        <a:t>номер объекта недвижимости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13:16:0418001:829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57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Адрес объекта</a:t>
                      </a: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 (муниципальное образование, город, населенный пункт)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Республика Мордовия, Ромодановский район,        </a:t>
                      </a: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     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с. 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Уришка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ул. Клубная, 7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667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Тип площадки (</a:t>
                      </a:r>
                      <a:r>
                        <a:rPr lang="ru-RU" sz="700" b="1" dirty="0" err="1">
                          <a:latin typeface="Times New Roman"/>
                          <a:ea typeface="Calibri"/>
                          <a:cs typeface="Times New Roman"/>
                        </a:rPr>
                        <a:t>гринфилд</a:t>
                      </a: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/ </a:t>
                      </a:r>
                      <a:r>
                        <a:rPr lang="ru-RU" sz="700" b="1" dirty="0" err="1">
                          <a:latin typeface="Times New Roman"/>
                          <a:ea typeface="Calibri"/>
                          <a:cs typeface="Times New Roman"/>
                        </a:rPr>
                        <a:t>браунфилд</a:t>
                      </a: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(название)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Иное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Гринфилд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Земельный участок, нежилое двухэтажное здание бывшего дома </a:t>
                      </a: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культуры (421,3 кв.м.)  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81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Площадь земельного участка, га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0,1 га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71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Площадь объекта капитального строительства (при наличии), м²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421,3 м²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075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Форма собственности / Балансодержатель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(федеральная, республиканская, муниципальная, частная)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Государственная 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неразграниченная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791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Для размещения производственных и административных зданий, строений, сооружений и обслуживающих их объектов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1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Оценочная стоимость</a:t>
                      </a:r>
                      <a:r>
                        <a:rPr lang="ru-RU" sz="7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тыс.руб. </a:t>
                      </a:r>
                      <a:endParaRPr lang="ru-RU" sz="7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6 747 124,98 руб.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71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Предполагаемые условия привлечения инвестора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(аренда/продажа)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 определены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71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Характеристика ранее размещенного объекта</a:t>
                      </a: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 (вид деятельности)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Сельский дом культуры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532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Возможные направления использования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Размещение объектов производственного назначения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490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Инфраструктура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1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Наличие газоснабжения на объекте (есть/нет)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Times New Roman"/>
                          <a:cs typeface="Times New Roman"/>
                        </a:rPr>
                        <a:t>До сетей </a:t>
                      </a:r>
                      <a:r>
                        <a:rPr lang="ru-RU" sz="700" i="1" dirty="0" err="1">
                          <a:latin typeface="Times New Roman"/>
                          <a:ea typeface="Times New Roman"/>
                          <a:cs typeface="Times New Roman"/>
                        </a:rPr>
                        <a:t>газоснажения</a:t>
                      </a:r>
                      <a:r>
                        <a:rPr lang="ru-RU" sz="700" i="1" dirty="0">
                          <a:latin typeface="Times New Roman"/>
                          <a:ea typeface="Times New Roman"/>
                          <a:cs typeface="Times New Roman"/>
                        </a:rPr>
                        <a:t> 0,05км, свободная мощность300м3/час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1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Наличие водоотведения на объекте (есть/нет)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До сетей водоснабжения 0.07 км.1000м3/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сут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71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Электроснабжение (есть/нет)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До сетей электроснабжения ПС35/10кВ "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Уришка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"  ВЛ 10кВ яч.6 0.1 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км.свободная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 мощность 150кВт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37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Наличие отопления (тепловых сетей) (есть/нет)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762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Транспортное сообщение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1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Удаленность от автомагистрали, км (от автомобильной дороги </a:t>
                      </a:r>
                      <a:r>
                        <a:rPr lang="ru-RU" sz="700" dirty="0" err="1">
                          <a:latin typeface="Times New Roman"/>
                          <a:ea typeface="Calibri"/>
                          <a:cs typeface="Times New Roman"/>
                        </a:rPr>
                        <a:t>Уришка-Трофимовщина</a:t>
                      </a: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0,93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37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Удаленность от железной дороги, км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1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Расстояние до г. Саранск, км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111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0713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Дополнительные </a:t>
                      </a:r>
                      <a:r>
                        <a:rPr lang="ru-RU" sz="700" b="1" dirty="0" err="1">
                          <a:latin typeface="Times New Roman"/>
                          <a:ea typeface="Calibri"/>
                          <a:cs typeface="Times New Roman"/>
                        </a:rPr>
                        <a:t>преимуществадля</a:t>
                      </a: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 потенциальных инвесторов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Свободный для реализации новых проектов сегмент, наличие инженерной инфраструктуры, 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транспортно-логистическая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 инфраструктура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624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Контактная информация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09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Ответственное лицо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Телефон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Кузнецов</a:t>
                      </a:r>
                      <a:r>
                        <a:rPr lang="ru-RU" sz="7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В.С.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8 834 38 2-90-31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уриш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5857884" y="3500438"/>
            <a:ext cx="314327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5671460" cy="42862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ИНВЕСТИЦИОННАЯ ПЛОЩАДКА №3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571480"/>
          <a:ext cx="5214974" cy="61689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607487"/>
                <a:gridCol w="2607487"/>
              </a:tblGrid>
              <a:tr h="21429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Общая информация</a:t>
                      </a:r>
                      <a:endParaRPr lang="ru-RU" sz="7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площадки(здание, участок)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Земельный участок, категория земель - земли населенных пунктов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79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13:16:0101030</a:t>
                      </a:r>
                      <a:endParaRPr lang="ru-RU" sz="7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577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объекта</a:t>
                      </a: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(муниципальное образование, город, населенный пункт)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Республика Мордовия, Ромодановский район,     </a:t>
                      </a:r>
                      <a:r>
                        <a:rPr lang="ru-RU" sz="7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          </a:t>
                      </a: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п. Ромоданово, Промышленное шоссе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001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Тип площадки (</a:t>
                      </a:r>
                      <a:r>
                        <a:rPr lang="ru-RU" sz="7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гринфилд</a:t>
                      </a: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ru-RU" sz="7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браунфилд</a:t>
                      </a: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(название)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Гринфилд</a:t>
                      </a: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Свободный земельный участок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794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 земельного участка, га</a:t>
                      </a:r>
                      <a:endParaRPr lang="ru-RU" sz="7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  га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92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94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Форма собственности / Балансодержатель</a:t>
                      </a: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(федеральная, республиканская, муниципальная, частная)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Государственная </a:t>
                      </a:r>
                      <a:r>
                        <a:rPr lang="ru-RU" sz="700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неразграниченная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  <a:endParaRPr lang="ru-RU" sz="7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размещения производственных и административных зданий, строений, сооружений и обслуживающих их объектов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65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Оценочная стоимость</a:t>
                      </a: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тыс.руб.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7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(аренда/продажа)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определены</a:t>
                      </a:r>
                      <a:endParaRPr lang="ru-RU" sz="7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4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(вид деятельности)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Возможные направления использования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Размещение объектов производственного назначения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Инфраструктура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газоснабжения на объекте (есть/нет)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 сетей </a:t>
                      </a:r>
                      <a:r>
                        <a:rPr lang="ru-RU" sz="7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газоснажения</a:t>
                      </a:r>
                      <a:r>
                        <a:rPr lang="ru-RU" sz="7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0,1км, свободная мощность300м3/час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водоотведения на объекте (есть/нет)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 (есть/нет)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сетей электроснабжения ПС110/35/10кВ "Ромоданово"  ВЛ 10кВ яч.16  0.1 </a:t>
                      </a:r>
                      <a:r>
                        <a:rPr lang="ru-RU" sz="700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км.свободная</a:t>
                      </a: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мощность 0,1МВт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79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отопления (тепловых сетей) (есть/нет)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Транспортное сообщение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Удаленность от автомагистрали, км (от автомобильной дороги Саранск-Ромоданово- Б.Игнатово)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2,5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Удаленность от железной дороги, км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0,07 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Расстояние до г. Саранск, км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 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Расстояние до центра муниципального образования, в котором находится площадка, км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2,2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Дополнительные </a:t>
                      </a:r>
                      <a:r>
                        <a:rPr lang="ru-RU" sz="700" b="1" dirty="0" err="1">
                          <a:latin typeface="Times New Roman"/>
                          <a:ea typeface="Calibri"/>
                          <a:cs typeface="Times New Roman"/>
                        </a:rPr>
                        <a:t>преимуществадля</a:t>
                      </a: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 потенциальных инвесторов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Свободный для реализации новых проектов сегмент, наличие инженерной инфраструктуры, 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транспортно-логистическая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 инфраструктура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07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Контактная информация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Ответственное лицо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Телефон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Кузнецов</a:t>
                      </a:r>
                      <a:r>
                        <a:rPr lang="ru-RU" sz="7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В.С.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8 834 38 2-90-31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пром шоссе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29322" y="3643314"/>
            <a:ext cx="307183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5600022" cy="50006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ИНВЕСТИЦИОННАЯ ПЛОЩАДКА №4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714356"/>
          <a:ext cx="5214974" cy="599962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607487"/>
                <a:gridCol w="2607487"/>
              </a:tblGrid>
              <a:tr h="21429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Общая информация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 площадки(здание, участок)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Земельный участок, категория земель - земли населенных пунктов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07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Кадастровый номер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13:16:0408004:528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Адрес объекта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(муниципальное образование, город, населенный пункт)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Республика Мордовия, Ромодановский район,      </a:t>
                      </a: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        п. Ромоданово, с. </a:t>
                      </a:r>
                      <a:r>
                        <a:rPr lang="ru-RU" sz="700" i="1" dirty="0" err="1" smtClean="0">
                          <a:latin typeface="Times New Roman"/>
                          <a:ea typeface="Calibri"/>
                          <a:cs typeface="Times New Roman"/>
                        </a:rPr>
                        <a:t>Козловка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Тип площадки (</a:t>
                      </a:r>
                      <a:r>
                        <a:rPr lang="ru-RU" sz="700" b="1" dirty="0" err="1">
                          <a:latin typeface="Times New Roman"/>
                          <a:ea typeface="Calibri"/>
                          <a:cs typeface="Times New Roman"/>
                        </a:rPr>
                        <a:t>гринфилд</a:t>
                      </a: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/ </a:t>
                      </a:r>
                      <a:r>
                        <a:rPr lang="ru-RU" sz="700" b="1" dirty="0" err="1">
                          <a:latin typeface="Times New Roman"/>
                          <a:ea typeface="Calibri"/>
                          <a:cs typeface="Times New Roman"/>
                        </a:rPr>
                        <a:t>браунфилд</a:t>
                      </a: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(название) 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Иное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Гринфилд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Свободный земельный участок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637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Площадь земельного участка, га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7,3065  </a:t>
                      </a: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га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Площадь объекта капитального строительства (при наличии), м²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Отсутствует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587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Форма собственности / Балансодержатель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(федеральная, республиканская, муниципальная, частная)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Государственная </a:t>
                      </a:r>
                      <a:r>
                        <a:rPr lang="ru-RU" sz="700" i="1" dirty="0" err="1">
                          <a:latin typeface="Times New Roman"/>
                          <a:ea typeface="Calibri"/>
                          <a:cs typeface="Times New Roman"/>
                        </a:rPr>
                        <a:t>неразграниченная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74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Вид разрешенного использования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smtClean="0">
                          <a:latin typeface="Times New Roman"/>
                          <a:ea typeface="Calibri"/>
                          <a:cs typeface="Times New Roman"/>
                        </a:rPr>
                        <a:t>Животноводство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38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Оценочная стоимость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, тыс.руб.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Предполагаемые условия привлечения инвестора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(аренда/продажа)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Не определены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587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Характеристика ранее размещенного объекта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(вид деятельности)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74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Возможные направления использования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Размещение объектов сельскохозяйственного назначения, </a:t>
                      </a:r>
                      <a:r>
                        <a:rPr lang="ru-RU" sz="700" i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агротуризм</a:t>
                      </a:r>
                      <a:endParaRPr lang="ru-RU" sz="7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89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/>
                          <a:ea typeface="Calibri"/>
                          <a:cs typeface="Times New Roman"/>
                        </a:rPr>
                        <a:t>Инфраструктура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Наличие газоснабжения на объекте (есть/нет)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Сети газоснабжения</a:t>
                      </a:r>
                      <a:r>
                        <a:rPr lang="ru-RU" sz="7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низкого давления проходят  в 200 м от участка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Наличие водоотведения на объекте (есть/нет)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Электроснабжение (есть/нет)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smtClean="0">
                          <a:latin typeface="Calibri"/>
                          <a:ea typeface="Calibri"/>
                          <a:cs typeface="Times New Roman"/>
                        </a:rPr>
                        <a:t>Проходит по участку 4 кВ</a:t>
                      </a:r>
                      <a:endParaRPr lang="ru-RU" sz="7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28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Наличие отопления (тепловых сетей) (есть/нет)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/>
                          <a:ea typeface="Calibri"/>
                          <a:cs typeface="Times New Roman"/>
                        </a:rPr>
                        <a:t>Нет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652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Транспортное сообщение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 ( от автомобильной дороги </a:t>
                      </a:r>
                      <a:endParaRPr lang="ru-RU" sz="700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0,637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железной дороги,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r>
                        <a:rPr lang="ru-RU" sz="7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</a:t>
                      </a:r>
                      <a:r>
                        <a:rPr lang="ru-RU" sz="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</a:t>
                      </a: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Расстояние до г. Саранск,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 </a:t>
                      </a: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305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Дополнительные </a:t>
                      </a:r>
                      <a:r>
                        <a:rPr lang="ru-RU" sz="7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преимуществадля</a:t>
                      </a: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потенциальных инвесторов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Свободный для реализации новых проектов сегмент, наличие инженерной инфраструктуры, </a:t>
                      </a:r>
                      <a:r>
                        <a:rPr lang="ru-RU" sz="700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транспортно-логистическая</a:t>
                      </a: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инфраструктура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31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Контактная информация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Ответственное лицо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Телефон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Кузнецов</a:t>
                      </a:r>
                      <a:r>
                        <a:rPr lang="ru-RU" sz="7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В.С.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8 834 38 2-90-31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курилово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5857884" y="3571876"/>
            <a:ext cx="300039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5385708" cy="42862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ИНВЕСТИЦИОННАЯ ПЛОЩАДКА №5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714356"/>
          <a:ext cx="5214966" cy="605463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607483"/>
                <a:gridCol w="2607483"/>
              </a:tblGrid>
              <a:tr h="13163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Общая информация</a:t>
                      </a:r>
                      <a:endParaRPr lang="ru-RU" sz="7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393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площадки(здание, участок)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Земельный участок, категория земель –  земли промышленности, энергетики, транспорта, связи, радиовещания, телевидения, информатики, земли для обеспечения космической деятельности, земли обороны, безопасности и земли иного специального назначения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351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  <a:endParaRPr lang="ru-RU" sz="7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13:16:0303008:356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объекта</a:t>
                      </a: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(муниципальное образование, город, населенный пункт)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Республика Мордовия, Ромодановский район, д. Малая </a:t>
                      </a:r>
                      <a:r>
                        <a:rPr lang="ru-RU" sz="700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Чуфаровка</a:t>
                      </a: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Тип площадки (</a:t>
                      </a:r>
                      <a:r>
                        <a:rPr lang="ru-RU" sz="7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гринфилд</a:t>
                      </a: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ru-RU" sz="7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браунфилд</a:t>
                      </a: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Свободные земли Территория незавершенного строительства Складское помещение Производственная база (перечень оборудования) Здание предприятия (наименование) Предприятие целиком (название)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Гринфилд</a:t>
                      </a: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Свободный земельный участок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443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 земельного участка, га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0,5  га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 объекта капитального строительства (при наличии), м²</a:t>
                      </a:r>
                      <a:endParaRPr lang="ru-RU" sz="7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08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Форма собственности / Балансодержатель</a:t>
                      </a: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(федеральная, республиканская, муниципальная, частная)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Государственная </a:t>
                      </a:r>
                      <a:r>
                        <a:rPr lang="ru-RU" sz="700" i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неразграниченая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</a:t>
                      </a:r>
                      <a:r>
                        <a:rPr lang="ru-RU" sz="7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объектами дорожного сервиса, размещенные на полосах отвода автомобильных дорог</a:t>
                      </a:r>
                      <a:endParaRPr lang="ru-RU" sz="7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652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Оценочная стоимость</a:t>
                      </a: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тыс.руб.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Кадастр. </a:t>
                      </a:r>
                      <a:r>
                        <a:rPr lang="ru-RU" sz="700" i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ст-ть</a:t>
                      </a:r>
                      <a:r>
                        <a:rPr lang="ru-RU" sz="700" i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 01.01.2021 г. – 5 908 300 руб.</a:t>
                      </a:r>
                      <a:endParaRPr lang="ru-RU" sz="7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Предполагаемые условия привлечения инвестора</a:t>
                      </a: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(аренда/продажа)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определены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796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ранее размещенного объекта</a:t>
                      </a: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(вид деятельности)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017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Возможные направления использования</a:t>
                      </a:r>
                      <a:endParaRPr lang="ru-RU" sz="7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Размещение промышленных объектов 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638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Инфраструктура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газоснабжения на объекте (есть/нет)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 сетей </a:t>
                      </a:r>
                      <a:r>
                        <a:rPr lang="ru-RU" sz="7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газоснабжения </a:t>
                      </a:r>
                      <a:r>
                        <a:rPr lang="ru-RU" sz="7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0,2км, свободная мощность300м3/час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65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водоотведения на объекте (есть/нет)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 (есть/нет)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сетей электроснабжения ПС35/10кВ "Анненково"  ВЛ 10кВ яч.23 0.05 </a:t>
                      </a:r>
                      <a:r>
                        <a:rPr lang="ru-RU" sz="7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км. свободная </a:t>
                      </a: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мощность 0,2МВт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65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отопления (тепловых сетей) (есть/нет)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751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Транспортное сообщение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 (от автомобильной дороги Саранск- Ромоданово –Б.Игнатово)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65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железной дороги,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 км.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Расстояние до г. Саранск,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 км.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Расстояние до центра муниципального образования, в котором находится площадка,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1,5 км.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9403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Дополнительные </a:t>
                      </a:r>
                      <a:r>
                        <a:rPr lang="ru-RU" sz="7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преимуществадля</a:t>
                      </a: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потенциальных инвесторов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Свободный для реализации новых проектов сегмент, наличие инженерной инфраструктуры, </a:t>
                      </a:r>
                      <a:r>
                        <a:rPr lang="ru-RU" sz="700" i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транспортно-логистическая</a:t>
                      </a:r>
                      <a:r>
                        <a:rPr lang="ru-RU" sz="7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инфраструктура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83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Контактная информация</a:t>
                      </a: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Ответственное лицо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Телефон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Кузнецов</a:t>
                      </a:r>
                      <a:r>
                        <a:rPr lang="ru-RU" sz="7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В.С.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Calibri"/>
                          <a:cs typeface="Times New Roman"/>
                        </a:rPr>
                        <a:t>8 834 38 2-90-31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2022-10-31_14-51-21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5929322" y="3429000"/>
            <a:ext cx="3071834" cy="3305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188640"/>
            <a:ext cx="6777800" cy="122413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НОРМАТИВНО-ПРАВОВОЕ РЕГУЛИРОВАНИЕ ИНВЕСТИЦИОННОЙ ДЕЯТЕЛЬНОСТИ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7500958" cy="6000768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Федеральный закон от 25.02.1999 № 39-ФЗ «Об инвестиционной деятельности в Российской Федерации, осуществляемой в форме капитальных вложений»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08.12.2020 г.); 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Федеральный закон от 13.07.2015 № 224-ФЗ «О государственно-частном партнерстве,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муниципально-частном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партнерстве в Российской Федерации и внесении изменений в отдельные законодательные акты Российской Федерации»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29.12.2020 г.);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Федеральный закон от 24.07.2007 № 209-ФЗ «О развитии малого и среднего предпринимательства в Российской Федерации»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30.12.2020 г.);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21 декабря 2017 г. № 618 «Об основных направлениях государственной политики по развитию конкуренции»;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Распоряжение Правительства Российской Федерации  от 17 апреля 2019 года № 768-р «Об утверждении стандарта развития конкуренции в субъектах Российской Федерации»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17.09.2016 г.);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Закон Республики Мордовия от 01.10.2008 года № 94-З «О Стратегии социально-экономического развития Республики Мордовия до 2025 года»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19.06.2017 г.);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Закон Республики Мордовия от 20 февраля 2006 года № 6-З "О государственной поддержке инвестиционной деятельности в Республике Мордовия"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06.11.2018 г.);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Закон Республики Мордовия от 12 марта 2009 г. № 23-З «О регулировании земельных отношений на территории Республики Мордовия»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18.08.2020 г.);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Закон Республики Мордовия от 27 ноября 2003 г. № 54-З «О налоге на имущество организаций»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10.11.2020 г.);</a:t>
            </a: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6632"/>
            <a:ext cx="7572396" cy="6624736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Закон Республики Мордовия от 25 ноября 2004 г. № 77-З «О снижении ставок по налогу на прибыль организаций»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10.11.2020 г.);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Закон Республики Мордовия от 20 октября 2015 г. № 83-З «О регулировании отдельных вопросов в сферах государственно-частного партнерства, концессионных соглашений на территории Республики Мордовия»;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Указ Главы Республики Мордовия от 26 июля 2013 года № 155-УГ «Об утверждении Инвестиционной декларации Республики Мордовия»;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Постановление Правительства Республики Мордовия от 23 ноября 2006 г. № 510 «Об утверждении Порядка проведения конкурсного отбора инвестиционных проектов и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ведения перечня приоритетных инвестиционных проектов Республики Мордовия»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12.11.2020 г.); 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Приказ Министерства экономики, торговли и предпринимательства Республики Мордовия от 26 октября 2017 г. № 200-П «О Комиссии по инвестиционным конкурсам при Министерстве экономики, торговли и предпринимательства Республики Мордовия»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15.05.2019 г.);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28.09.2016 г. № 825 «О Совете по улучшению инвестиционного климата в Ромодановском муниципальном районе Республики Мордовия»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14.09.2020 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.; от 13.10.2023г);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25.06.2015 г. № 487 «Об утверждении плана мероприятий по внедрению муниципального стандарта инвестиционной деятельности на территории Ромодановского муниципального района» (с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и доп. от 04.12.2020 г.);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01.03.2017 г. № 151 «Об утверждении инвестиционной стратегии Ромодановского муниципального района Республики Мордовия до 2022 года»;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7498080" cy="6120680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08.02.2019 г. № 93 «Об утверждении плана мероприятий по привлечению инвестиций в Ромодановский муниципальный район Республики Мордовия на 2019-2024 годы»; </a:t>
            </a:r>
          </a:p>
          <a:p>
            <a:pPr>
              <a:lnSpc>
                <a:spcPct val="12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05.04.2019 г. № 94 «Об организации работы по определению и «упаковке» инвестиционных ниш в Администрации Ромодановского муниципального района Республики Мордовия»; </a:t>
            </a:r>
          </a:p>
          <a:p>
            <a:pPr>
              <a:lnSpc>
                <a:spcPct val="12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28.12.2015 г. № 1130 «Об утверждении муниципальной программы «Развитие и поддержка малого и среднего предпринимательства в Ромодановском муниципальном районе на 2016-2020 годы» (с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и доп. от 30.10.2019 г.); </a:t>
            </a:r>
          </a:p>
          <a:p>
            <a:pPr>
              <a:lnSpc>
                <a:spcPct val="12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28.09.2016 г. № 825 «О создании  рабочей группы по содействию развитию конкуренции в Ромодановском муниципальном районе Республики Мордовия» (с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и доп. от 14.09.2020 г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.; 15.05.2025г.);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10.02.2017 г. № 120 «Об утверждении плана мероприятий («дорожной карты») по содействию развитию конкуренции в Ромодановском муниципальном районе  Республики Мордовия» (с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и доп. от 30.12.2020 г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.; 28.12.2024г.);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Решение Совета депутатов Ромодановского муниципального района Республики Мордовия от 14.09.2018 г. № 280 «Об утверждении стратегии социально-экономического развития Ромодановского муниципального района Республики Мордовия до 2025 года» (с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и доп. от 26.12.2020 г.). </a:t>
            </a:r>
          </a:p>
          <a:p>
            <a:pPr>
              <a:lnSpc>
                <a:spcPct val="120000"/>
              </a:lnSpc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Постановление администрации Ромодановского муниципального района Республики Мордовия от 14.11.2018 г. № 965 «Об утверждении плана мероприятий по реализации стратегии социально-экономического развития Ромодановского муниципального района Республики Мордовия до 2025 года» (с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и доп. от 30.12.2020 г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.; 29.12.2022г.).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5" y="609600"/>
            <a:ext cx="6814468" cy="13208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357166"/>
            <a:ext cx="5786478" cy="621510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9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75hbT3ORZA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5" y="116633"/>
            <a:ext cx="8858309" cy="6624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1" y="357166"/>
            <a:ext cx="914400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КОНТАКТНАЯ ИНФОРМАЦИЯ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Ромодановского муниципального района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Ведяшкин Сергей Валентинович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Телефон: 8 (834-38) 2-90-65</a:t>
            </a:r>
          </a:p>
          <a:p>
            <a:pPr>
              <a:buNone/>
            </a:pPr>
            <a:endParaRPr lang="ru-RU" sz="1600" b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Адрес: 431600, Республика Мордовия, Ромодановский район, 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b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16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Ромоданово, ул. Ленина, д.138 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rom-adm@romodanovo.e-mordovia.ru</a:t>
            </a:r>
            <a:r>
              <a:rPr lang="ru-RU" sz="1600" b="1" u="sng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u="sng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Сайт: </a:t>
            </a:r>
            <a:r>
              <a:rPr lang="en-US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romodanovo</a:t>
            </a: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rm</a:t>
            </a:r>
            <a:r>
              <a:rPr lang="ru-RU" sz="16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endParaRPr lang="ru-RU" sz="1600" b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karta_ro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6" y="1484784"/>
            <a:ext cx="4511068" cy="48577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05504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ЭКОНОМИКО-ГЕОГРАФИЧЕСКОЕ </a:t>
            </a:r>
            <a:b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ПОЛОЖЕНИЕ РАЙОНА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11960" y="1571612"/>
            <a:ext cx="3456384" cy="51697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Ромодановский район образован 16 июля 1928 года и расположен в северо-восточной части Республики Мордовия. На севере граничит 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Ичалковским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районом, на востоке 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Чамзинским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на западе, юге и юго-западе 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Лямбирским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на северо-западе 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Починковским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районом Нижегородской области. Район занимает площадь 777,3 кв.м., что составляет 2,98 % от общей площади Республики Мордовия. 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Протяженность района с севера на юг порядка 35 км, с запада на восток 33 км. Центром является пос. Ромоданово с крупной железнодорожной станцией «Красный Узел». От районного центра до г. Саранск 30 км. Станция Красный Узел является узловой станцией всероссийского значения.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451" y="756379"/>
            <a:ext cx="859611" cy="896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451" y="2040955"/>
            <a:ext cx="91440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07" y="3428998"/>
            <a:ext cx="908050" cy="96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62" y="5052014"/>
            <a:ext cx="9017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156938" y="951683"/>
            <a:ext cx="235574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Общая площадь </a:t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777,48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кв.км</a:t>
            </a:r>
            <a:r>
              <a:rPr lang="ru-RU" dirty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9727" y="2178949"/>
            <a:ext cx="2362955" cy="8002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Численность населения </a:t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18 780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чел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9157" y="3583721"/>
            <a:ext cx="2393525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12 сельских поселений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06147" y="5157192"/>
            <a:ext cx="2472471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49 населенных пунктов</a:t>
            </a: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3288016"/>
              </p:ext>
            </p:extLst>
          </p:nvPr>
        </p:nvGraphicFramePr>
        <p:xfrm>
          <a:off x="3726996" y="571480"/>
          <a:ext cx="3797332" cy="5715036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114300">
                    <a:prstClr val="black"/>
                  </a:innerShdw>
                </a:effectLst>
              </a:tblPr>
              <a:tblGrid>
                <a:gridCol w="37973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816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состав Ромодановского муниципального района входят: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Алтарское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Анненковское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Белозерьевское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Константиновское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Кочуновское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Липкинское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Набережное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Пушкинское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Пятинское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Салминское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Трофимовщинское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Ромодановское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36923"/>
            <a:ext cx="43445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                                                   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ПРИРОДНЫЕ РЕСУРСЫ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380295" y="905158"/>
            <a:ext cx="4429156" cy="3046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Район расположен в центральной части республики в лесостепных ландшафтах бассейна р. Инсар, значительно преобразованных хозяйственной деятельностью. С юга на север по территории района протекает р. Инсар, принимающая воды Большой </a:t>
            </a:r>
            <a:r>
              <a:rPr kumimoji="0" lang="ru-RU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Аморды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, Большой </a:t>
            </a:r>
            <a:r>
              <a:rPr kumimoji="0" lang="ru-RU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Атьмы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 В </a:t>
            </a:r>
            <a:r>
              <a:rPr kumimoji="0" lang="ru-RU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Ичалковском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районе она впадает в р. Алатырь.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Почвы в Ромодановском районе переходные от нечерноземной зоны к черноземной. В районе встречаются выщелоченные и оподзоленные черноземы тяжелосуглинистые. В северной части района можно наблюдать белесоватые почвы на пашнях вследствие близкого залегания известковых пород, например, в окрестностях села Старая </a:t>
            </a:r>
            <a:r>
              <a:rPr kumimoji="0" lang="ru-RU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Карачиха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 На территории района разведаны месторождения кирпичных глин, строительных песков. 93 % запасов подземных вод имеют минерализацию до 1 г/дм</a:t>
            </a:r>
            <a:r>
              <a:rPr kumimoji="0" lang="ru-RU" sz="12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3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 Минерализация вод увеличивается с запада на восток.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3528" y="4149139"/>
            <a:ext cx="4000528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Растительность Ромодановского района характеризуется малым участием лесных сообществ. Она представляет собой результат воздействия совокупности природных, исторических и антропогенных факторов.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Климат района умеренно-континентальный. Зимний период характеризуется температурами ниже 0 в течение 5 месяцев, летний сезон, в среднем, имеет температуру выше + 13 C. Самым холодным месяцем является январь со средней температурой 11,7 C, самым теплым является июль: + 19,8 C. 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images (1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1102151"/>
            <a:ext cx="3286147" cy="23574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Без названия (1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865" y="4365104"/>
            <a:ext cx="3357586" cy="221457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892" y="285729"/>
            <a:ext cx="5290382" cy="142876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СОЦИАЛЬНО-ЭКОНОМИЧЕСКОЕ </a:t>
            </a:r>
            <a:r>
              <a:rPr lang="ru-RU" sz="2200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sz="2200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РАЗВИТИЕ РАЙОНА</a:t>
            </a:r>
            <a:r>
              <a:rPr lang="ru-RU" sz="2200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sz="2200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Развитие промышленного    комплекса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20" name="Содержимое 19"/>
          <p:cNvGraphicFramePr>
            <a:graphicFrameLocks noGrp="1"/>
          </p:cNvGraphicFramePr>
          <p:nvPr>
            <p:ph idx="1"/>
          </p:nvPr>
        </p:nvGraphicFramePr>
        <p:xfrm>
          <a:off x="1142976" y="3786190"/>
          <a:ext cx="2357454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723653"/>
            <a:ext cx="773016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Основу экономического потенциала района составляют промышленное производство и сельское хозяйство.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Значительный вклад в социально-экономическое развитие Ромодановского муниципального района вносят промышленные предприятия района, которые  используют современные технологии, совершенствуют качество своей продукции, осваивают новые рынки сбыта.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2871897"/>
            <a:ext cx="82444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Особое значение для развития экономики района имеет формирование мощного промышленного комплекса.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439999" y="4856091"/>
            <a:ext cx="429818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6B3F53C-EEF9-4A3E-A63D-9C1040963A40}"/>
              </a:ext>
            </a:extLst>
          </p:cNvPr>
          <p:cNvSpPr txBox="1"/>
          <p:nvPr/>
        </p:nvSpPr>
        <p:spPr>
          <a:xfrm>
            <a:off x="251520" y="3342999"/>
            <a:ext cx="734481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территории Ромодановского муниципального района расположены два крупные перерабатывающие  предприятия: ООО «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Ромодановосахар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производящее сахарный песок, и ОАО «АПО «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Элеком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осуществляющее выпуск комбикормов.</a:t>
            </a:r>
          </a:p>
          <a:p>
            <a:pPr indent="457200" defTabSz="914400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720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Производственную деятельность на территории района осуществляет предприятие малого бизнеса ООО «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Европак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Основной вид деятельности – изготовление бугорчатой прокладки для яиц.</a:t>
            </a:r>
          </a:p>
          <a:p>
            <a:pPr indent="457200" defTabSz="914400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45720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Важным фактором не только экономической, но социальной стабильности является обеспечение жителей качественными хлебом и хлебобулочными изделиями. В районе отрасль хлебопекарной промышленности представлена ООО «Хлебопёк». Продукция, произведённая на предприятии, реализуется как в торговых точках местных предпринимателей, так и в магазинах федеральных сетей, расположенных на территории района. Кроме этого организована выездная торговля в большинство населённых пунктов, включая отдалённые и труднодоступные.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285852" y="5072074"/>
            <a:ext cx="4143404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Блок-схема: процесс 15">
            <a:extLst>
              <a:ext uri="{FF2B5EF4-FFF2-40B4-BE49-F238E27FC236}">
                <a16:creationId xmlns:a16="http://schemas.microsoft.com/office/drawing/2014/main" xmlns="" id="{B6C31F41-33C5-4789-A7AE-BCC38696188F}"/>
              </a:ext>
            </a:extLst>
          </p:cNvPr>
          <p:cNvSpPr/>
          <p:nvPr/>
        </p:nvSpPr>
        <p:spPr>
          <a:xfrm>
            <a:off x="2195736" y="428604"/>
            <a:ext cx="3438032" cy="850495"/>
          </a:xfrm>
          <a:prstGeom prst="flowChartProcess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Удельный вес предприятий в объеме производства промышленной продукции, %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8" name="Диаграмма 17">
            <a:extLst>
              <a:ext uri="{FF2B5EF4-FFF2-40B4-BE49-F238E27FC236}">
                <a16:creationId xmlns:a16="http://schemas.microsoft.com/office/drawing/2014/main" xmlns="" id="{74FDDEF0-07F6-4CC2-B984-C2F7416CC9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818883910"/>
              </p:ext>
            </p:extLst>
          </p:nvPr>
        </p:nvGraphicFramePr>
        <p:xfrm>
          <a:off x="228656" y="1419592"/>
          <a:ext cx="6818530" cy="5292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vUcLF61fNuE (1).jpg">
            <a:extLst>
              <a:ext uri="{FF2B5EF4-FFF2-40B4-BE49-F238E27FC236}">
                <a16:creationId xmlns:a16="http://schemas.microsoft.com/office/drawing/2014/main" xmlns="" id="{818DF378-AD6C-4BB2-9899-06067A6D27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3429024" cy="1787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KlAASv77B9M.jpg">
            <a:extLst>
              <a:ext uri="{FF2B5EF4-FFF2-40B4-BE49-F238E27FC236}">
                <a16:creationId xmlns:a16="http://schemas.microsoft.com/office/drawing/2014/main" xmlns="" id="{82D99248-729B-4AB2-8C8C-B96BCDE0D24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2085" y="116632"/>
            <a:ext cx="3429024" cy="23574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2wg7-hFhnSI.jpg">
            <a:extLst>
              <a:ext uri="{FF2B5EF4-FFF2-40B4-BE49-F238E27FC236}">
                <a16:creationId xmlns:a16="http://schemas.microsoft.com/office/drawing/2014/main" xmlns="" id="{5C7CEAE1-A0A2-4065-81B2-C8180399181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084588"/>
            <a:ext cx="5729026" cy="3216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D3AB5362-B547-4B98-B02E-B2DB5C89F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5420935"/>
            <a:ext cx="5729026" cy="11695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Наибольший объем производства продукции обеспечило ООО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ahoma"/>
                <a:ea typeface="Arial Unicode MS" pitchFamily="34" charset="-128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Ромодановосахар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ahoma"/>
                <a:ea typeface="Arial Unicode MS" pitchFamily="34" charset="-128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-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7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млрд.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745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млн. руб. Удельный вес данного предприятия в объеме производства промышленной продукции района составляет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97,8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%.</a:t>
            </a:r>
            <a:endParaRPr kumimoji="0" lang="ru-RU" sz="9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2024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году выработано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147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230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тонн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сахара-песка.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images (11).jpg">
            <a:extLst>
              <a:ext uri="{FF2B5EF4-FFF2-40B4-BE49-F238E27FC236}">
                <a16:creationId xmlns:a16="http://schemas.microsoft.com/office/drawing/2014/main" xmlns="" id="{815CD368-0B66-42AA-BDF4-5F2667CF99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6" y="3212977"/>
            <a:ext cx="2016224" cy="16720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335083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6221</TotalTime>
  <Words>3257</Words>
  <Application>Microsoft Office PowerPoint</Application>
  <PresentationFormat>Экран (4:3)</PresentationFormat>
  <Paragraphs>496</Paragraphs>
  <Slides>38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Аспект</vt:lpstr>
      <vt:lpstr>Тема Office</vt:lpstr>
      <vt:lpstr>ИНВЕСТИЦИОННЫЙ ПАСПОРТ РОМОДАНОВСКОГО МУНИЦИПАЛЬНОГО РАЙОНА</vt:lpstr>
      <vt:lpstr>                          СОДЕРЖАНИЕ:</vt:lpstr>
      <vt:lpstr>                            Обращение Главы                  Ромодановского муниципального                      района Республики Мордовия </vt:lpstr>
      <vt:lpstr> ЭКОНОМИКО-ГЕОГРАФИЧЕСКОЕ  ПОЛОЖЕНИЕ РАЙОНА </vt:lpstr>
      <vt:lpstr>Слайд 5</vt:lpstr>
      <vt:lpstr>Слайд 6</vt:lpstr>
      <vt:lpstr>СОЦИАЛЬНО-ЭКОНОМИЧЕСКОЕ  РАЗВИТИЕ РАЙОНА Развитие промышленного    комплекса </vt:lpstr>
      <vt:lpstr>Слайд 8</vt:lpstr>
      <vt:lpstr>Слайд 9</vt:lpstr>
      <vt:lpstr>Слайд 10</vt:lpstr>
      <vt:lpstr>Развитие агропромышленного комплекса</vt:lpstr>
      <vt:lpstr>Слайд 12</vt:lpstr>
      <vt:lpstr>ИНЖЕНЕРНАЯ И ТРАНСПОРТНАЯ  ИНФРАСТРУКТУРА </vt:lpstr>
      <vt:lpstr>Слайд 14</vt:lpstr>
      <vt:lpstr>РАЗВИТИЕ ФИЗИЧЕСКОЙ КУЛЬТУРЫ И СПОРТА </vt:lpstr>
      <vt:lpstr>ЗДРАВООХРАНЕНИЕ </vt:lpstr>
      <vt:lpstr>ОБРАЗОВАНИЕ И КУЛЬТУРА </vt:lpstr>
      <vt:lpstr>Слайд 18</vt:lpstr>
      <vt:lpstr>Слайд 19</vt:lpstr>
      <vt:lpstr>   В рамках национального проекта «Жилье и городская среда», Республиканской  программы «Формирование комфортной городской среды на 2019-2024г.г.»  благоустроен парк культуры и отдыха им. Филатова в  п. Ромоданово на сумму около 15 млн. руб.  </vt:lpstr>
      <vt:lpstr>Слайд 21</vt:lpstr>
      <vt:lpstr>     В рамках Государственной программы «Комплексное развитие сельских территорий» в с.Пушкино Ромодановского района  открыт новый сквер «Воскресенский». Расположился он в центре села около местного храма. Не менее важной составляющей частью сквера стал обновленный памятник погибшим воинам в Великой Отечественной войне 1941-1945г.г. Здесь же разместилась современная детская игровая площадка, а также много удобных скамеек для отдыха. Открытие сквера – это увековечивание памяти о нашем доблестном воинстве.</vt:lpstr>
      <vt:lpstr>      В рамках реализации национального проекта «Культура» регионального проекта «Культурная среда» было проведено техническое оснащение музея в п. Ромоданово. В учреждение поступило современное оборудование для экспозиционно-выставочной деятельности, а также фондовое оборудование для обеспечения безопасного хранения музейных предметов. Также произведен косметический ремонт исторического здания, где теперь и расположился музей. </vt:lpstr>
      <vt:lpstr>Слайд 24</vt:lpstr>
      <vt:lpstr>ФИНАНСОВАЯ И СТРАХОВАЯ ДЕЯТЕЛЬНОСТЬ  </vt:lpstr>
      <vt:lpstr>Инвестиционная деятельность </vt:lpstr>
      <vt:lpstr>Слайд 27</vt:lpstr>
      <vt:lpstr>К основным инвестиционным проектам и мероприятиям, планируемым к реализации на период до 2027 года относятся:   </vt:lpstr>
      <vt:lpstr>ИНВЕСТИЦИОННЫЕ ПРЕИМУЩЕСТВА </vt:lpstr>
      <vt:lpstr>          ИНВЕСТИЦИОННАЯ ПЛОЩАДКА №1 </vt:lpstr>
      <vt:lpstr>ИНВЕСТИЦИОННАЯ ПЛОЩАДКА №2 </vt:lpstr>
      <vt:lpstr>ИНВЕСТИЦИОННАЯ ПЛОЩАДКА №3 </vt:lpstr>
      <vt:lpstr>ИНВЕСТИЦИОННАЯ ПЛОЩАДКА №4 </vt:lpstr>
      <vt:lpstr>ИНВЕСТИЦИОННАЯ ПЛОЩАДКА №5</vt:lpstr>
      <vt:lpstr>НОРМАТИВНО-ПРАВОВОЕ РЕГУЛИРОВАНИЕ ИНВЕСТИЦИОННОЙ ДЕЯТЕЛЬНОСТИ </vt:lpstr>
      <vt:lpstr>Слайд 36</vt:lpstr>
      <vt:lpstr>Слайд 37</vt:lpstr>
      <vt:lpstr>КОНТАКТНАЯ ИНФОРМАЦИЯ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ПАСПОРТ РОМОДАНОВСКИЙ МУНИЦИПАЛЬНЫЙ РАЙОН</dc:title>
  <dc:creator>Boronina</dc:creator>
  <cp:lastModifiedBy>Админ</cp:lastModifiedBy>
  <cp:revision>529</cp:revision>
  <dcterms:created xsi:type="dcterms:W3CDTF">2021-05-12T06:56:10Z</dcterms:created>
  <dcterms:modified xsi:type="dcterms:W3CDTF">2025-05-16T07:07:08Z</dcterms:modified>
</cp:coreProperties>
</file>